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legreya" pitchFamily="2"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DejaVu Serif" panose="020B0604020202020204" charset="0"/>
      <p:regular r:id="rId33"/>
    </p:embeddedFont>
    <p:embeddedFont>
      <p:font typeface="Montserrat Classic Bold" panose="020B0604020202020204" charset="0"/>
      <p:regular r:id="rId34"/>
    </p:embeddedFont>
    <p:embeddedFont>
      <p:font typeface="Muli Bold" panose="020B0604020202020204" charset="0"/>
      <p:regular r:id="rId35"/>
    </p:embeddedFont>
    <p:embeddedFont>
      <p:font typeface="Muli Semi-Bold" panose="020B0604020202020204" charset="0"/>
      <p:regular r:id="rId36"/>
    </p:embeddedFont>
    <p:embeddedFont>
      <p:font typeface="Noticia Text Bold" panose="020B0604020202020204" charset="0"/>
      <p:regular r:id="rId37"/>
    </p:embeddedFont>
    <p:embeddedFont>
      <p:font typeface="Noto Sans" panose="020B0502040504020204" pitchFamily="34" charset="0"/>
      <p:regular r:id="rId38"/>
    </p:embeddedFont>
    <p:embeddedFont>
      <p:font typeface="Noto Sans Bold" panose="020B0802040504020204" charset="0"/>
      <p:regular r:id="rId39"/>
    </p:embeddedFont>
    <p:embeddedFont>
      <p:font typeface="Noto Serif" panose="02020600060500020200" pitchFamily="18" charset="0"/>
      <p:regular r:id="rId40"/>
    </p:embeddedFont>
    <p:embeddedFont>
      <p:font typeface="Noto Serif Bold" panose="02020800060500020200" charset="0"/>
      <p:regular r:id="rId41"/>
    </p:embeddedFont>
    <p:embeddedFont>
      <p:font typeface="Public Sans Bold" panose="020B0604020202020204" charset="0"/>
      <p:regular r:id="rId42"/>
    </p:embeddedFont>
    <p:embeddedFont>
      <p:font typeface="Tahoma" panose="020B0604030504040204" pitchFamily="34" charset="0"/>
      <p:regular r:id="rId43"/>
      <p:bold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93741" autoAdjust="0"/>
  </p:normalViewPr>
  <p:slideViewPr>
    <p:cSldViewPr>
      <p:cViewPr>
        <p:scale>
          <a:sx n="25" d="100"/>
          <a:sy n="25" d="100"/>
        </p:scale>
        <p:origin x="1724" y="5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0E9D1-095A-4A72-94DB-E96A8CEBD4E0}" type="datetimeFigureOut">
              <a:rPr lang="en-US" smtClean="0"/>
              <a:t>12/17/2023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B66DFF-E9B6-4CD4-A693-0CB633FD4608}" type="slidenum">
              <a:rPr lang="en-US" smtClean="0"/>
              <a:t>‹#›</a:t>
            </a:fld>
            <a:endParaRPr lang="en-US"/>
          </a:p>
        </p:txBody>
      </p:sp>
    </p:spTree>
    <p:extLst>
      <p:ext uri="{BB962C8B-B14F-4D97-AF65-F5344CB8AC3E}">
        <p14:creationId xmlns:p14="http://schemas.microsoft.com/office/powerpoint/2010/main" val="2200556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B66DFF-E9B6-4CD4-A693-0CB633FD4608}" type="slidenum">
              <a:rPr lang="en-US" smtClean="0"/>
              <a:t>1</a:t>
            </a:fld>
            <a:endParaRPr lang="en-US"/>
          </a:p>
        </p:txBody>
      </p:sp>
    </p:spTree>
    <p:extLst>
      <p:ext uri="{BB962C8B-B14F-4D97-AF65-F5344CB8AC3E}">
        <p14:creationId xmlns:p14="http://schemas.microsoft.com/office/powerpoint/2010/main" val="60138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7.sv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sv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544" y="121832"/>
            <a:ext cx="1774312" cy="1819567"/>
          </a:xfrm>
          <a:custGeom>
            <a:avLst/>
            <a:gdLst/>
            <a:ahLst/>
            <a:cxnLst/>
            <a:rect l="l" t="t" r="r" b="b"/>
            <a:pathLst>
              <a:path w="1774312" h="1819567">
                <a:moveTo>
                  <a:pt x="0" y="0"/>
                </a:moveTo>
                <a:lnTo>
                  <a:pt x="1774312" y="0"/>
                </a:lnTo>
                <a:lnTo>
                  <a:pt x="1774312" y="1819566"/>
                </a:lnTo>
                <a:lnTo>
                  <a:pt x="0" y="1819566"/>
                </a:lnTo>
                <a:lnTo>
                  <a:pt x="0" y="0"/>
                </a:lnTo>
                <a:close/>
              </a:path>
            </a:pathLst>
          </a:custGeom>
          <a:blipFill>
            <a:blip r:embed="rId3"/>
            <a:stretch>
              <a:fillRect t="-480" b="-480"/>
            </a:stretch>
          </a:blipFill>
        </p:spPr>
      </p:sp>
      <p:sp>
        <p:nvSpPr>
          <p:cNvPr id="3" name="Freeform 3"/>
          <p:cNvSpPr/>
          <p:nvPr/>
        </p:nvSpPr>
        <p:spPr>
          <a:xfrm rot="-1073378">
            <a:off x="15569929" y="8437628"/>
            <a:ext cx="1568304" cy="1035081"/>
          </a:xfrm>
          <a:custGeom>
            <a:avLst/>
            <a:gdLst/>
            <a:ahLst/>
            <a:cxnLst/>
            <a:rect l="l" t="t" r="r" b="b"/>
            <a:pathLst>
              <a:path w="1568304" h="1035081">
                <a:moveTo>
                  <a:pt x="0" y="0"/>
                </a:moveTo>
                <a:lnTo>
                  <a:pt x="1568304" y="0"/>
                </a:lnTo>
                <a:lnTo>
                  <a:pt x="1568304" y="1035080"/>
                </a:lnTo>
                <a:lnTo>
                  <a:pt x="0" y="1035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16455">
            <a:off x="15327693" y="6491556"/>
            <a:ext cx="3436512" cy="2268098"/>
          </a:xfrm>
          <a:custGeom>
            <a:avLst/>
            <a:gdLst/>
            <a:ahLst/>
            <a:cxnLst/>
            <a:rect l="l" t="t" r="r" b="b"/>
            <a:pathLst>
              <a:path w="3436512" h="2268098">
                <a:moveTo>
                  <a:pt x="0" y="0"/>
                </a:moveTo>
                <a:lnTo>
                  <a:pt x="3436512" y="0"/>
                </a:lnTo>
                <a:lnTo>
                  <a:pt x="3436512" y="2268098"/>
                </a:lnTo>
                <a:lnTo>
                  <a:pt x="0" y="2268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196587">
            <a:off x="16700525" y="8886383"/>
            <a:ext cx="1568304" cy="1035081"/>
          </a:xfrm>
          <a:custGeom>
            <a:avLst/>
            <a:gdLst/>
            <a:ahLst/>
            <a:cxnLst/>
            <a:rect l="l" t="t" r="r" b="b"/>
            <a:pathLst>
              <a:path w="1568304" h="1035081">
                <a:moveTo>
                  <a:pt x="0" y="0"/>
                </a:moveTo>
                <a:lnTo>
                  <a:pt x="1568304" y="0"/>
                </a:lnTo>
                <a:lnTo>
                  <a:pt x="1568304" y="1035081"/>
                </a:lnTo>
                <a:lnTo>
                  <a:pt x="0" y="1035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60402" y="6296025"/>
            <a:ext cx="19519746" cy="3990975"/>
            <a:chOff x="0" y="0"/>
            <a:chExt cx="5141003" cy="1051121"/>
          </a:xfrm>
        </p:grpSpPr>
        <p:sp>
          <p:nvSpPr>
            <p:cNvPr id="7" name="Freeform 7"/>
            <p:cNvSpPr/>
            <p:nvPr/>
          </p:nvSpPr>
          <p:spPr>
            <a:xfrm>
              <a:off x="0" y="0"/>
              <a:ext cx="5141003" cy="1051121"/>
            </a:xfrm>
            <a:custGeom>
              <a:avLst/>
              <a:gdLst/>
              <a:ahLst/>
              <a:cxnLst/>
              <a:rect l="l" t="t" r="r" b="b"/>
              <a:pathLst>
                <a:path w="5141003" h="1051121">
                  <a:moveTo>
                    <a:pt x="0" y="0"/>
                  </a:moveTo>
                  <a:lnTo>
                    <a:pt x="5141003" y="0"/>
                  </a:lnTo>
                  <a:lnTo>
                    <a:pt x="5141003" y="1051121"/>
                  </a:lnTo>
                  <a:lnTo>
                    <a:pt x="0" y="1051121"/>
                  </a:lnTo>
                  <a:close/>
                </a:path>
              </a:pathLst>
            </a:custGeom>
            <a:solidFill>
              <a:srgbClr val="B6DAD0"/>
            </a:solidFill>
          </p:spPr>
        </p:sp>
        <p:sp>
          <p:nvSpPr>
            <p:cNvPr id="8" name="TextBox 8"/>
            <p:cNvSpPr txBox="1"/>
            <p:nvPr/>
          </p:nvSpPr>
          <p:spPr>
            <a:xfrm>
              <a:off x="0" y="-38100"/>
              <a:ext cx="5141003" cy="108922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292484" y="612515"/>
            <a:ext cx="14612868" cy="754950"/>
          </a:xfrm>
          <a:prstGeom prst="rect">
            <a:avLst/>
          </a:prstGeom>
        </p:spPr>
        <p:txBody>
          <a:bodyPr wrap="square" lIns="0" tIns="0" rIns="0" bIns="0" rtlCol="0" anchor="t">
            <a:spAutoFit/>
          </a:bodyPr>
          <a:lstStyle/>
          <a:p>
            <a:pPr algn="ctr">
              <a:lnSpc>
                <a:spcPts val="6299"/>
              </a:lnSpc>
            </a:pPr>
            <a:r>
              <a:rPr lang="en-US" sz="4500">
                <a:solidFill>
                  <a:srgbClr val="545454"/>
                </a:solidFill>
                <a:latin typeface="Noto Sans Bold"/>
              </a:rPr>
              <a:t>TRƯỜNG ĐẠI HỌC SƯ PHẠM KỸ THUẬT VĨNH LONG</a:t>
            </a:r>
          </a:p>
        </p:txBody>
      </p:sp>
      <p:sp>
        <p:nvSpPr>
          <p:cNvPr id="10" name="TextBox 10"/>
          <p:cNvSpPr txBox="1"/>
          <p:nvPr/>
        </p:nvSpPr>
        <p:spPr>
          <a:xfrm>
            <a:off x="4806304" y="1503248"/>
            <a:ext cx="9519295" cy="738536"/>
          </a:xfrm>
          <a:prstGeom prst="rect">
            <a:avLst/>
          </a:prstGeom>
        </p:spPr>
        <p:txBody>
          <a:bodyPr wrap="square" lIns="0" tIns="0" rIns="0" bIns="0" rtlCol="0" anchor="t">
            <a:spAutoFit/>
          </a:bodyPr>
          <a:lstStyle/>
          <a:p>
            <a:pPr algn="ctr">
              <a:lnSpc>
                <a:spcPts val="6300"/>
              </a:lnSpc>
            </a:pPr>
            <a:r>
              <a:rPr lang="en-US" sz="4500">
                <a:solidFill>
                  <a:srgbClr val="545454"/>
                </a:solidFill>
                <a:latin typeface="Public Sans Bold"/>
              </a:rPr>
              <a:t>KHOA CÔNG NGHỆ THÔNG TIN</a:t>
            </a:r>
          </a:p>
        </p:txBody>
      </p:sp>
      <p:sp>
        <p:nvSpPr>
          <p:cNvPr id="11" name="TextBox 11"/>
          <p:cNvSpPr txBox="1"/>
          <p:nvPr/>
        </p:nvSpPr>
        <p:spPr>
          <a:xfrm>
            <a:off x="1382648" y="3197860"/>
            <a:ext cx="15522704" cy="1945640"/>
          </a:xfrm>
          <a:prstGeom prst="rect">
            <a:avLst/>
          </a:prstGeom>
        </p:spPr>
        <p:txBody>
          <a:bodyPr lIns="0" tIns="0" rIns="0" bIns="0" rtlCol="0" anchor="t">
            <a:spAutoFit/>
          </a:bodyPr>
          <a:lstStyle/>
          <a:p>
            <a:pPr algn="ctr">
              <a:lnSpc>
                <a:spcPts val="7700"/>
              </a:lnSpc>
            </a:pPr>
            <a:r>
              <a:rPr lang="en-US" sz="4400">
                <a:solidFill>
                  <a:srgbClr val="360740"/>
                </a:solidFill>
                <a:latin typeface="Noto Serif Bold"/>
              </a:rPr>
              <a:t>BÁO CÁO MÔN THƯƠNG MẠI ĐIỆN TỬ</a:t>
            </a:r>
          </a:p>
          <a:p>
            <a:pPr algn="ctr">
              <a:lnSpc>
                <a:spcPts val="8399"/>
              </a:lnSpc>
            </a:pPr>
            <a:r>
              <a:rPr lang="en-US" sz="4799">
                <a:solidFill>
                  <a:srgbClr val="000000"/>
                </a:solidFill>
                <a:latin typeface="Noto Serif"/>
              </a:rPr>
              <a:t>ĐỀ TÀI: WEBSITE ĐẶT PHÒNG KHÁCH SẠN</a:t>
            </a:r>
          </a:p>
        </p:txBody>
      </p:sp>
      <p:sp>
        <p:nvSpPr>
          <p:cNvPr id="12" name="TextBox 12"/>
          <p:cNvSpPr txBox="1"/>
          <p:nvPr/>
        </p:nvSpPr>
        <p:spPr>
          <a:xfrm>
            <a:off x="1028700" y="6572250"/>
            <a:ext cx="10724612" cy="3258820"/>
          </a:xfrm>
          <a:prstGeom prst="rect">
            <a:avLst/>
          </a:prstGeom>
        </p:spPr>
        <p:txBody>
          <a:bodyPr lIns="0" tIns="0" rIns="0" bIns="0" rtlCol="0" anchor="t">
            <a:spAutoFit/>
          </a:bodyPr>
          <a:lstStyle/>
          <a:p>
            <a:pPr>
              <a:lnSpc>
                <a:spcPts val="5179"/>
              </a:lnSpc>
            </a:pPr>
            <a:r>
              <a:rPr lang="en-US" sz="3699">
                <a:solidFill>
                  <a:srgbClr val="000000"/>
                </a:solidFill>
                <a:latin typeface="Muli Semi-Bold"/>
              </a:rPr>
              <a:t>Giảng viên hướng dẫn   </a:t>
            </a:r>
          </a:p>
          <a:p>
            <a:pPr>
              <a:lnSpc>
                <a:spcPts val="5179"/>
              </a:lnSpc>
            </a:pPr>
            <a:r>
              <a:rPr lang="en-US" sz="3699">
                <a:solidFill>
                  <a:srgbClr val="000000"/>
                </a:solidFill>
                <a:latin typeface="Muli Semi-Bold"/>
              </a:rPr>
              <a:t>  ThS. Trần Thu Mai</a:t>
            </a:r>
          </a:p>
          <a:p>
            <a:pPr>
              <a:lnSpc>
                <a:spcPts val="5179"/>
              </a:lnSpc>
            </a:pPr>
            <a:r>
              <a:rPr lang="en-US" sz="3699">
                <a:solidFill>
                  <a:srgbClr val="000000"/>
                </a:solidFill>
                <a:latin typeface="Muli Semi-Bold"/>
              </a:rPr>
              <a:t>Sinh viên thực hiện:</a:t>
            </a:r>
          </a:p>
          <a:p>
            <a:pPr>
              <a:lnSpc>
                <a:spcPts val="5179"/>
              </a:lnSpc>
            </a:pPr>
            <a:r>
              <a:rPr lang="en-US" sz="3699">
                <a:solidFill>
                  <a:srgbClr val="000000"/>
                </a:solidFill>
                <a:latin typeface="Muli Semi-Bold"/>
              </a:rPr>
              <a:t>  20004197- Nguyễn Huỳnh Phụng Thiên</a:t>
            </a:r>
          </a:p>
          <a:p>
            <a:pPr>
              <a:lnSpc>
                <a:spcPts val="5179"/>
              </a:lnSpc>
            </a:pPr>
            <a:r>
              <a:rPr lang="en-US" sz="3699">
                <a:solidFill>
                  <a:srgbClr val="000000"/>
                </a:solidFill>
                <a:latin typeface="Muli Semi-Bold"/>
              </a:rPr>
              <a:t>  20004205- Lê Thị Ngọc Thơm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1EC"/>
        </a:solidFill>
        <a:effectLst/>
      </p:bgPr>
    </p:bg>
    <p:spTree>
      <p:nvGrpSpPr>
        <p:cNvPr id="1" name=""/>
        <p:cNvGrpSpPr/>
        <p:nvPr/>
      </p:nvGrpSpPr>
      <p:grpSpPr>
        <a:xfrm>
          <a:off x="0" y="0"/>
          <a:ext cx="0" cy="0"/>
          <a:chOff x="0" y="0"/>
          <a:chExt cx="0" cy="0"/>
        </a:xfrm>
      </p:grpSpPr>
      <p:sp>
        <p:nvSpPr>
          <p:cNvPr id="2" name="Freeform 2"/>
          <p:cNvSpPr/>
          <p:nvPr/>
        </p:nvSpPr>
        <p:spPr>
          <a:xfrm>
            <a:off x="440440" y="7869552"/>
            <a:ext cx="805639" cy="2877283"/>
          </a:xfrm>
          <a:custGeom>
            <a:avLst/>
            <a:gdLst/>
            <a:ahLst/>
            <a:cxnLst/>
            <a:rect l="l" t="t" r="r" b="b"/>
            <a:pathLst>
              <a:path w="805639" h="2877283">
                <a:moveTo>
                  <a:pt x="0" y="0"/>
                </a:moveTo>
                <a:lnTo>
                  <a:pt x="805639" y="0"/>
                </a:lnTo>
                <a:lnTo>
                  <a:pt x="805639" y="2877283"/>
                </a:lnTo>
                <a:lnTo>
                  <a:pt x="0" y="2877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859972" y="-397473"/>
            <a:ext cx="798657" cy="2852346"/>
          </a:xfrm>
          <a:custGeom>
            <a:avLst/>
            <a:gdLst/>
            <a:ahLst/>
            <a:cxnLst/>
            <a:rect l="l" t="t" r="r" b="b"/>
            <a:pathLst>
              <a:path w="798657" h="2852346">
                <a:moveTo>
                  <a:pt x="0" y="0"/>
                </a:moveTo>
                <a:lnTo>
                  <a:pt x="798656" y="0"/>
                </a:lnTo>
                <a:lnTo>
                  <a:pt x="798656" y="2852346"/>
                </a:lnTo>
                <a:lnTo>
                  <a:pt x="0" y="2852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244181">
            <a:off x="16838738" y="8486756"/>
            <a:ext cx="2024829" cy="1961553"/>
          </a:xfrm>
          <a:custGeom>
            <a:avLst/>
            <a:gdLst/>
            <a:ahLst/>
            <a:cxnLst/>
            <a:rect l="l" t="t" r="r" b="b"/>
            <a:pathLst>
              <a:path w="2024829" h="1961553">
                <a:moveTo>
                  <a:pt x="0" y="0"/>
                </a:moveTo>
                <a:lnTo>
                  <a:pt x="2024828" y="0"/>
                </a:lnTo>
                <a:lnTo>
                  <a:pt x="2024828" y="1961553"/>
                </a:lnTo>
                <a:lnTo>
                  <a:pt x="0" y="19615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100000">
            <a:off x="-661645" y="-348162"/>
            <a:ext cx="2204169" cy="2135289"/>
          </a:xfrm>
          <a:custGeom>
            <a:avLst/>
            <a:gdLst/>
            <a:ahLst/>
            <a:cxnLst/>
            <a:rect l="l" t="t" r="r" b="b"/>
            <a:pathLst>
              <a:path w="2204169" h="2135289">
                <a:moveTo>
                  <a:pt x="0" y="0"/>
                </a:moveTo>
                <a:lnTo>
                  <a:pt x="2204169" y="0"/>
                </a:lnTo>
                <a:lnTo>
                  <a:pt x="2204169" y="2135289"/>
                </a:lnTo>
                <a:lnTo>
                  <a:pt x="0" y="2135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71401" y="2253713"/>
            <a:ext cx="15345199" cy="7672599"/>
          </a:xfrm>
          <a:custGeom>
            <a:avLst/>
            <a:gdLst/>
            <a:ahLst/>
            <a:cxnLst/>
            <a:rect l="l" t="t" r="r" b="b"/>
            <a:pathLst>
              <a:path w="15345199" h="7672599">
                <a:moveTo>
                  <a:pt x="0" y="0"/>
                </a:moveTo>
                <a:lnTo>
                  <a:pt x="15345198" y="0"/>
                </a:lnTo>
                <a:lnTo>
                  <a:pt x="15345198" y="7672599"/>
                </a:lnTo>
                <a:lnTo>
                  <a:pt x="0" y="7672599"/>
                </a:lnTo>
                <a:lnTo>
                  <a:pt x="0" y="0"/>
                </a:lnTo>
                <a:close/>
              </a:path>
            </a:pathLst>
          </a:custGeom>
          <a:blipFill>
            <a:blip r:embed="rId6"/>
            <a:stretch>
              <a:fillRect/>
            </a:stretch>
          </a:blipFill>
        </p:spPr>
      </p:sp>
      <p:sp>
        <p:nvSpPr>
          <p:cNvPr id="7" name="TextBox 7"/>
          <p:cNvSpPr txBox="1"/>
          <p:nvPr/>
        </p:nvSpPr>
        <p:spPr>
          <a:xfrm>
            <a:off x="1246079" y="1359213"/>
            <a:ext cx="9551381"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2.4 Sơ đồ quan hệ của hệ thống</a:t>
            </a:r>
          </a:p>
        </p:txBody>
      </p:sp>
      <p:sp>
        <p:nvSpPr>
          <p:cNvPr id="8" name="TextBox 8"/>
          <p:cNvSpPr txBox="1"/>
          <p:nvPr/>
        </p:nvSpPr>
        <p:spPr>
          <a:xfrm>
            <a:off x="1246079" y="402912"/>
            <a:ext cx="11695078"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2. Phân tích hệ thống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DF8"/>
        </a:solidFill>
        <a:effectLst/>
      </p:bgPr>
    </p:bg>
    <p:spTree>
      <p:nvGrpSpPr>
        <p:cNvPr id="1" name=""/>
        <p:cNvGrpSpPr/>
        <p:nvPr/>
      </p:nvGrpSpPr>
      <p:grpSpPr>
        <a:xfrm>
          <a:off x="0" y="0"/>
          <a:ext cx="0" cy="0"/>
          <a:chOff x="0" y="0"/>
          <a:chExt cx="0" cy="0"/>
        </a:xfrm>
      </p:grpSpPr>
      <p:sp>
        <p:nvSpPr>
          <p:cNvPr id="2" name="Freeform 2"/>
          <p:cNvSpPr/>
          <p:nvPr/>
        </p:nvSpPr>
        <p:spPr>
          <a:xfrm>
            <a:off x="15021705" y="9654728"/>
            <a:ext cx="5319465" cy="2081241"/>
          </a:xfrm>
          <a:custGeom>
            <a:avLst/>
            <a:gdLst/>
            <a:ahLst/>
            <a:cxnLst/>
            <a:rect l="l" t="t" r="r" b="b"/>
            <a:pathLst>
              <a:path w="5319465" h="2081241">
                <a:moveTo>
                  <a:pt x="0" y="0"/>
                </a:moveTo>
                <a:lnTo>
                  <a:pt x="5319464" y="0"/>
                </a:lnTo>
                <a:lnTo>
                  <a:pt x="5319464" y="2081240"/>
                </a:lnTo>
                <a:lnTo>
                  <a:pt x="0" y="2081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03751">
            <a:off x="-3548180" y="-534190"/>
            <a:ext cx="5861480" cy="2293304"/>
          </a:xfrm>
          <a:custGeom>
            <a:avLst/>
            <a:gdLst/>
            <a:ahLst/>
            <a:cxnLst/>
            <a:rect l="l" t="t" r="r" b="b"/>
            <a:pathLst>
              <a:path w="5861480" h="2293304">
                <a:moveTo>
                  <a:pt x="0" y="0"/>
                </a:moveTo>
                <a:lnTo>
                  <a:pt x="5861480" y="0"/>
                </a:lnTo>
                <a:lnTo>
                  <a:pt x="5861480" y="2293305"/>
                </a:lnTo>
                <a:lnTo>
                  <a:pt x="0" y="2293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47714">
            <a:off x="16750640" y="9165236"/>
            <a:ext cx="1221781" cy="1634489"/>
          </a:xfrm>
          <a:custGeom>
            <a:avLst/>
            <a:gdLst/>
            <a:ahLst/>
            <a:cxnLst/>
            <a:rect l="l" t="t" r="r" b="b"/>
            <a:pathLst>
              <a:path w="1221781" h="1634489">
                <a:moveTo>
                  <a:pt x="0" y="0"/>
                </a:moveTo>
                <a:lnTo>
                  <a:pt x="1221781" y="0"/>
                </a:lnTo>
                <a:lnTo>
                  <a:pt x="1221781" y="1634490"/>
                </a:lnTo>
                <a:lnTo>
                  <a:pt x="0" y="1634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919135">
            <a:off x="-192861" y="-305876"/>
            <a:ext cx="1346271" cy="1801032"/>
          </a:xfrm>
          <a:custGeom>
            <a:avLst/>
            <a:gdLst/>
            <a:ahLst/>
            <a:cxnLst/>
            <a:rect l="l" t="t" r="r" b="b"/>
            <a:pathLst>
              <a:path w="1346271" h="1801032">
                <a:moveTo>
                  <a:pt x="0" y="0"/>
                </a:moveTo>
                <a:lnTo>
                  <a:pt x="1346272" y="0"/>
                </a:lnTo>
                <a:lnTo>
                  <a:pt x="1346272" y="1801032"/>
                </a:lnTo>
                <a:lnTo>
                  <a:pt x="0" y="180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2150" y="8838032"/>
            <a:ext cx="811422" cy="2897936"/>
          </a:xfrm>
          <a:custGeom>
            <a:avLst/>
            <a:gdLst/>
            <a:ahLst/>
            <a:cxnLst/>
            <a:rect l="l" t="t" r="r" b="b"/>
            <a:pathLst>
              <a:path w="811422" h="2897936">
                <a:moveTo>
                  <a:pt x="0" y="0"/>
                </a:moveTo>
                <a:lnTo>
                  <a:pt x="811423" y="0"/>
                </a:lnTo>
                <a:lnTo>
                  <a:pt x="811423" y="2897936"/>
                </a:lnTo>
                <a:lnTo>
                  <a:pt x="0" y="2897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681437" y="-299235"/>
            <a:ext cx="606563" cy="2166296"/>
          </a:xfrm>
          <a:custGeom>
            <a:avLst/>
            <a:gdLst/>
            <a:ahLst/>
            <a:cxnLst/>
            <a:rect l="l" t="t" r="r" b="b"/>
            <a:pathLst>
              <a:path w="606563" h="2166296">
                <a:moveTo>
                  <a:pt x="0" y="0"/>
                </a:moveTo>
                <a:lnTo>
                  <a:pt x="606563" y="0"/>
                </a:lnTo>
                <a:lnTo>
                  <a:pt x="606563" y="2166296"/>
                </a:lnTo>
                <a:lnTo>
                  <a:pt x="0" y="2166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191352" y="2334623"/>
            <a:ext cx="15905295" cy="6923677"/>
          </a:xfrm>
          <a:custGeom>
            <a:avLst/>
            <a:gdLst/>
            <a:ahLst/>
            <a:cxnLst/>
            <a:rect l="l" t="t" r="r" b="b"/>
            <a:pathLst>
              <a:path w="15905295" h="6923677">
                <a:moveTo>
                  <a:pt x="0" y="0"/>
                </a:moveTo>
                <a:lnTo>
                  <a:pt x="15905296" y="0"/>
                </a:lnTo>
                <a:lnTo>
                  <a:pt x="15905296" y="6923677"/>
                </a:lnTo>
                <a:lnTo>
                  <a:pt x="0" y="6923677"/>
                </a:lnTo>
                <a:lnTo>
                  <a:pt x="0" y="0"/>
                </a:lnTo>
                <a:close/>
              </a:path>
            </a:pathLst>
          </a:custGeom>
          <a:blipFill>
            <a:blip r:embed="rId8"/>
            <a:stretch>
              <a:fillRect/>
            </a:stretch>
          </a:blipFill>
        </p:spPr>
      </p:sp>
      <p:sp>
        <p:nvSpPr>
          <p:cNvPr id="9" name="TextBox 9"/>
          <p:cNvSpPr txBox="1"/>
          <p:nvPr/>
        </p:nvSpPr>
        <p:spPr>
          <a:xfrm>
            <a:off x="1246079" y="1359213"/>
            <a:ext cx="11653954"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3.1 Một số hình ảnh về giao diện website</a:t>
            </a:r>
          </a:p>
        </p:txBody>
      </p:sp>
      <p:sp>
        <p:nvSpPr>
          <p:cNvPr id="10" name="TextBox 10"/>
          <p:cNvSpPr txBox="1"/>
          <p:nvPr/>
        </p:nvSpPr>
        <p:spPr>
          <a:xfrm>
            <a:off x="1246079" y="402912"/>
            <a:ext cx="14809119"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3. Hệ Thống QL Đặt Phòng Khách Sạn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DF8"/>
        </a:solidFill>
        <a:effectLst/>
      </p:bgPr>
    </p:bg>
    <p:spTree>
      <p:nvGrpSpPr>
        <p:cNvPr id="1" name=""/>
        <p:cNvGrpSpPr/>
        <p:nvPr/>
      </p:nvGrpSpPr>
      <p:grpSpPr>
        <a:xfrm>
          <a:off x="0" y="0"/>
          <a:ext cx="0" cy="0"/>
          <a:chOff x="0" y="0"/>
          <a:chExt cx="0" cy="0"/>
        </a:xfrm>
      </p:grpSpPr>
      <p:sp>
        <p:nvSpPr>
          <p:cNvPr id="2" name="Freeform 2"/>
          <p:cNvSpPr/>
          <p:nvPr/>
        </p:nvSpPr>
        <p:spPr>
          <a:xfrm rot="-2403751">
            <a:off x="-3548180" y="-534190"/>
            <a:ext cx="5861480" cy="2293304"/>
          </a:xfrm>
          <a:custGeom>
            <a:avLst/>
            <a:gdLst/>
            <a:ahLst/>
            <a:cxnLst/>
            <a:rect l="l" t="t" r="r" b="b"/>
            <a:pathLst>
              <a:path w="5861480" h="2293304">
                <a:moveTo>
                  <a:pt x="0" y="0"/>
                </a:moveTo>
                <a:lnTo>
                  <a:pt x="5861480" y="0"/>
                </a:lnTo>
                <a:lnTo>
                  <a:pt x="5861480" y="2293305"/>
                </a:lnTo>
                <a:lnTo>
                  <a:pt x="0" y="2293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919135">
            <a:off x="-192861" y="-305876"/>
            <a:ext cx="1346271" cy="1801032"/>
          </a:xfrm>
          <a:custGeom>
            <a:avLst/>
            <a:gdLst/>
            <a:ahLst/>
            <a:cxnLst/>
            <a:rect l="l" t="t" r="r" b="b"/>
            <a:pathLst>
              <a:path w="1346271" h="1801032">
                <a:moveTo>
                  <a:pt x="0" y="0"/>
                </a:moveTo>
                <a:lnTo>
                  <a:pt x="1346272" y="0"/>
                </a:lnTo>
                <a:lnTo>
                  <a:pt x="1346272" y="1801032"/>
                </a:lnTo>
                <a:lnTo>
                  <a:pt x="0" y="180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2150" y="8838032"/>
            <a:ext cx="811422" cy="2897936"/>
          </a:xfrm>
          <a:custGeom>
            <a:avLst/>
            <a:gdLst/>
            <a:ahLst/>
            <a:cxnLst/>
            <a:rect l="l" t="t" r="r" b="b"/>
            <a:pathLst>
              <a:path w="811422" h="2897936">
                <a:moveTo>
                  <a:pt x="0" y="0"/>
                </a:moveTo>
                <a:lnTo>
                  <a:pt x="811423" y="0"/>
                </a:lnTo>
                <a:lnTo>
                  <a:pt x="811423" y="2897936"/>
                </a:lnTo>
                <a:lnTo>
                  <a:pt x="0" y="2897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681437" y="-299235"/>
            <a:ext cx="606563" cy="2166296"/>
          </a:xfrm>
          <a:custGeom>
            <a:avLst/>
            <a:gdLst/>
            <a:ahLst/>
            <a:cxnLst/>
            <a:rect l="l" t="t" r="r" b="b"/>
            <a:pathLst>
              <a:path w="606563" h="2166296">
                <a:moveTo>
                  <a:pt x="0" y="0"/>
                </a:moveTo>
                <a:lnTo>
                  <a:pt x="606563" y="0"/>
                </a:lnTo>
                <a:lnTo>
                  <a:pt x="606563" y="2166296"/>
                </a:lnTo>
                <a:lnTo>
                  <a:pt x="0" y="2166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021705" y="9654728"/>
            <a:ext cx="5319465" cy="2081241"/>
          </a:xfrm>
          <a:custGeom>
            <a:avLst/>
            <a:gdLst/>
            <a:ahLst/>
            <a:cxnLst/>
            <a:rect l="l" t="t" r="r" b="b"/>
            <a:pathLst>
              <a:path w="5319465" h="2081241">
                <a:moveTo>
                  <a:pt x="0" y="0"/>
                </a:moveTo>
                <a:lnTo>
                  <a:pt x="5319464" y="0"/>
                </a:lnTo>
                <a:lnTo>
                  <a:pt x="5319464" y="2081240"/>
                </a:lnTo>
                <a:lnTo>
                  <a:pt x="0" y="2081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47714">
            <a:off x="16750640" y="9165236"/>
            <a:ext cx="1221781" cy="1634489"/>
          </a:xfrm>
          <a:custGeom>
            <a:avLst/>
            <a:gdLst/>
            <a:ahLst/>
            <a:cxnLst/>
            <a:rect l="l" t="t" r="r" b="b"/>
            <a:pathLst>
              <a:path w="1221781" h="1634489">
                <a:moveTo>
                  <a:pt x="0" y="0"/>
                </a:moveTo>
                <a:lnTo>
                  <a:pt x="1221781" y="0"/>
                </a:lnTo>
                <a:lnTo>
                  <a:pt x="1221781" y="1634490"/>
                </a:lnTo>
                <a:lnTo>
                  <a:pt x="0" y="1634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731176" y="2121213"/>
            <a:ext cx="10825649" cy="7861267"/>
          </a:xfrm>
          <a:custGeom>
            <a:avLst/>
            <a:gdLst/>
            <a:ahLst/>
            <a:cxnLst/>
            <a:rect l="l" t="t" r="r" b="b"/>
            <a:pathLst>
              <a:path w="10825649" h="7861267">
                <a:moveTo>
                  <a:pt x="0" y="0"/>
                </a:moveTo>
                <a:lnTo>
                  <a:pt x="10825648" y="0"/>
                </a:lnTo>
                <a:lnTo>
                  <a:pt x="10825648" y="7861268"/>
                </a:lnTo>
                <a:lnTo>
                  <a:pt x="0" y="7861268"/>
                </a:lnTo>
                <a:lnTo>
                  <a:pt x="0" y="0"/>
                </a:lnTo>
                <a:close/>
              </a:path>
            </a:pathLst>
          </a:custGeom>
          <a:blipFill>
            <a:blip r:embed="rId8"/>
            <a:stretch>
              <a:fillRect l="-13448" t="-333" r="-14866"/>
            </a:stretch>
          </a:blipFill>
        </p:spPr>
      </p:sp>
      <p:sp>
        <p:nvSpPr>
          <p:cNvPr id="9" name="TextBox 9"/>
          <p:cNvSpPr txBox="1"/>
          <p:nvPr/>
        </p:nvSpPr>
        <p:spPr>
          <a:xfrm>
            <a:off x="1246079" y="1359213"/>
            <a:ext cx="11653954"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3.1 Một số hình ảnh về giao diện website</a:t>
            </a:r>
          </a:p>
        </p:txBody>
      </p:sp>
      <p:sp>
        <p:nvSpPr>
          <p:cNvPr id="10" name="TextBox 10"/>
          <p:cNvSpPr txBox="1"/>
          <p:nvPr/>
        </p:nvSpPr>
        <p:spPr>
          <a:xfrm>
            <a:off x="1246079" y="402912"/>
            <a:ext cx="14809119"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3. Hệ Thống QL Đặt Phòng Khách Sạn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DF8"/>
        </a:solidFill>
        <a:effectLst/>
      </p:bgPr>
    </p:bg>
    <p:spTree>
      <p:nvGrpSpPr>
        <p:cNvPr id="1" name=""/>
        <p:cNvGrpSpPr/>
        <p:nvPr/>
      </p:nvGrpSpPr>
      <p:grpSpPr>
        <a:xfrm>
          <a:off x="0" y="0"/>
          <a:ext cx="0" cy="0"/>
          <a:chOff x="0" y="0"/>
          <a:chExt cx="0" cy="0"/>
        </a:xfrm>
      </p:grpSpPr>
      <p:sp>
        <p:nvSpPr>
          <p:cNvPr id="2" name="Freeform 2"/>
          <p:cNvSpPr/>
          <p:nvPr/>
        </p:nvSpPr>
        <p:spPr>
          <a:xfrm rot="-2403751">
            <a:off x="-3548180" y="-534190"/>
            <a:ext cx="5861480" cy="2293304"/>
          </a:xfrm>
          <a:custGeom>
            <a:avLst/>
            <a:gdLst/>
            <a:ahLst/>
            <a:cxnLst/>
            <a:rect l="l" t="t" r="r" b="b"/>
            <a:pathLst>
              <a:path w="5861480" h="2293304">
                <a:moveTo>
                  <a:pt x="0" y="0"/>
                </a:moveTo>
                <a:lnTo>
                  <a:pt x="5861480" y="0"/>
                </a:lnTo>
                <a:lnTo>
                  <a:pt x="5861480" y="2293305"/>
                </a:lnTo>
                <a:lnTo>
                  <a:pt x="0" y="2293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919135">
            <a:off x="-192861" y="-305876"/>
            <a:ext cx="1346271" cy="1801032"/>
          </a:xfrm>
          <a:custGeom>
            <a:avLst/>
            <a:gdLst/>
            <a:ahLst/>
            <a:cxnLst/>
            <a:rect l="l" t="t" r="r" b="b"/>
            <a:pathLst>
              <a:path w="1346271" h="1801032">
                <a:moveTo>
                  <a:pt x="0" y="0"/>
                </a:moveTo>
                <a:lnTo>
                  <a:pt x="1346272" y="0"/>
                </a:lnTo>
                <a:lnTo>
                  <a:pt x="1346272" y="1801032"/>
                </a:lnTo>
                <a:lnTo>
                  <a:pt x="0" y="180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2150" y="8838032"/>
            <a:ext cx="811422" cy="2897936"/>
          </a:xfrm>
          <a:custGeom>
            <a:avLst/>
            <a:gdLst/>
            <a:ahLst/>
            <a:cxnLst/>
            <a:rect l="l" t="t" r="r" b="b"/>
            <a:pathLst>
              <a:path w="811422" h="2897936">
                <a:moveTo>
                  <a:pt x="0" y="0"/>
                </a:moveTo>
                <a:lnTo>
                  <a:pt x="811423" y="0"/>
                </a:lnTo>
                <a:lnTo>
                  <a:pt x="811423" y="2897936"/>
                </a:lnTo>
                <a:lnTo>
                  <a:pt x="0" y="2897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681437" y="-299235"/>
            <a:ext cx="606563" cy="2166296"/>
          </a:xfrm>
          <a:custGeom>
            <a:avLst/>
            <a:gdLst/>
            <a:ahLst/>
            <a:cxnLst/>
            <a:rect l="l" t="t" r="r" b="b"/>
            <a:pathLst>
              <a:path w="606563" h="2166296">
                <a:moveTo>
                  <a:pt x="0" y="0"/>
                </a:moveTo>
                <a:lnTo>
                  <a:pt x="606563" y="0"/>
                </a:lnTo>
                <a:lnTo>
                  <a:pt x="606563" y="2166296"/>
                </a:lnTo>
                <a:lnTo>
                  <a:pt x="0" y="2166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021705" y="9654728"/>
            <a:ext cx="5319465" cy="2081241"/>
          </a:xfrm>
          <a:custGeom>
            <a:avLst/>
            <a:gdLst/>
            <a:ahLst/>
            <a:cxnLst/>
            <a:rect l="l" t="t" r="r" b="b"/>
            <a:pathLst>
              <a:path w="5319465" h="2081241">
                <a:moveTo>
                  <a:pt x="0" y="0"/>
                </a:moveTo>
                <a:lnTo>
                  <a:pt x="5319464" y="0"/>
                </a:lnTo>
                <a:lnTo>
                  <a:pt x="5319464" y="2081240"/>
                </a:lnTo>
                <a:lnTo>
                  <a:pt x="0" y="2081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47714">
            <a:off x="16750640" y="9165236"/>
            <a:ext cx="1221781" cy="1634489"/>
          </a:xfrm>
          <a:custGeom>
            <a:avLst/>
            <a:gdLst/>
            <a:ahLst/>
            <a:cxnLst/>
            <a:rect l="l" t="t" r="r" b="b"/>
            <a:pathLst>
              <a:path w="1221781" h="1634489">
                <a:moveTo>
                  <a:pt x="0" y="0"/>
                </a:moveTo>
                <a:lnTo>
                  <a:pt x="1221781" y="0"/>
                </a:lnTo>
                <a:lnTo>
                  <a:pt x="1221781" y="1634490"/>
                </a:lnTo>
                <a:lnTo>
                  <a:pt x="0" y="1634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192908" y="2459660"/>
            <a:ext cx="15902185" cy="6798640"/>
          </a:xfrm>
          <a:custGeom>
            <a:avLst/>
            <a:gdLst/>
            <a:ahLst/>
            <a:cxnLst/>
            <a:rect l="l" t="t" r="r" b="b"/>
            <a:pathLst>
              <a:path w="15902185" h="6798640">
                <a:moveTo>
                  <a:pt x="0" y="0"/>
                </a:moveTo>
                <a:lnTo>
                  <a:pt x="15902184" y="0"/>
                </a:lnTo>
                <a:lnTo>
                  <a:pt x="15902184" y="6798640"/>
                </a:lnTo>
                <a:lnTo>
                  <a:pt x="0" y="6798640"/>
                </a:lnTo>
                <a:lnTo>
                  <a:pt x="0" y="0"/>
                </a:lnTo>
                <a:close/>
              </a:path>
            </a:pathLst>
          </a:custGeom>
          <a:blipFill>
            <a:blip r:embed="rId8"/>
            <a:stretch>
              <a:fillRect/>
            </a:stretch>
          </a:blipFill>
        </p:spPr>
      </p:sp>
      <p:sp>
        <p:nvSpPr>
          <p:cNvPr id="9" name="TextBox 9"/>
          <p:cNvSpPr txBox="1"/>
          <p:nvPr/>
        </p:nvSpPr>
        <p:spPr>
          <a:xfrm>
            <a:off x="1246079" y="1359213"/>
            <a:ext cx="11653954"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3.1 Một số hình ảnh về giao diện website</a:t>
            </a:r>
          </a:p>
        </p:txBody>
      </p:sp>
      <p:sp>
        <p:nvSpPr>
          <p:cNvPr id="10" name="TextBox 10"/>
          <p:cNvSpPr txBox="1"/>
          <p:nvPr/>
        </p:nvSpPr>
        <p:spPr>
          <a:xfrm>
            <a:off x="1246079" y="402912"/>
            <a:ext cx="14809119"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3. Hệ Thống QL Đặt Phòng Khách Sạn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DF8"/>
        </a:solidFill>
        <a:effectLst/>
      </p:bgPr>
    </p:bg>
    <p:spTree>
      <p:nvGrpSpPr>
        <p:cNvPr id="1" name=""/>
        <p:cNvGrpSpPr/>
        <p:nvPr/>
      </p:nvGrpSpPr>
      <p:grpSpPr>
        <a:xfrm>
          <a:off x="0" y="0"/>
          <a:ext cx="0" cy="0"/>
          <a:chOff x="0" y="0"/>
          <a:chExt cx="0" cy="0"/>
        </a:xfrm>
      </p:grpSpPr>
      <p:sp>
        <p:nvSpPr>
          <p:cNvPr id="2" name="Freeform 2"/>
          <p:cNvSpPr/>
          <p:nvPr/>
        </p:nvSpPr>
        <p:spPr>
          <a:xfrm rot="-2403751">
            <a:off x="-3548180" y="-534190"/>
            <a:ext cx="5861480" cy="2293304"/>
          </a:xfrm>
          <a:custGeom>
            <a:avLst/>
            <a:gdLst/>
            <a:ahLst/>
            <a:cxnLst/>
            <a:rect l="l" t="t" r="r" b="b"/>
            <a:pathLst>
              <a:path w="5861480" h="2293304">
                <a:moveTo>
                  <a:pt x="0" y="0"/>
                </a:moveTo>
                <a:lnTo>
                  <a:pt x="5861480" y="0"/>
                </a:lnTo>
                <a:lnTo>
                  <a:pt x="5861480" y="2293305"/>
                </a:lnTo>
                <a:lnTo>
                  <a:pt x="0" y="2293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919135">
            <a:off x="-192861" y="-305876"/>
            <a:ext cx="1346271" cy="1801032"/>
          </a:xfrm>
          <a:custGeom>
            <a:avLst/>
            <a:gdLst/>
            <a:ahLst/>
            <a:cxnLst/>
            <a:rect l="l" t="t" r="r" b="b"/>
            <a:pathLst>
              <a:path w="1346271" h="1801032">
                <a:moveTo>
                  <a:pt x="0" y="0"/>
                </a:moveTo>
                <a:lnTo>
                  <a:pt x="1346272" y="0"/>
                </a:lnTo>
                <a:lnTo>
                  <a:pt x="1346272" y="1801032"/>
                </a:lnTo>
                <a:lnTo>
                  <a:pt x="0" y="180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2150" y="8838032"/>
            <a:ext cx="811422" cy="2897936"/>
          </a:xfrm>
          <a:custGeom>
            <a:avLst/>
            <a:gdLst/>
            <a:ahLst/>
            <a:cxnLst/>
            <a:rect l="l" t="t" r="r" b="b"/>
            <a:pathLst>
              <a:path w="811422" h="2897936">
                <a:moveTo>
                  <a:pt x="0" y="0"/>
                </a:moveTo>
                <a:lnTo>
                  <a:pt x="811423" y="0"/>
                </a:lnTo>
                <a:lnTo>
                  <a:pt x="811423" y="2897936"/>
                </a:lnTo>
                <a:lnTo>
                  <a:pt x="0" y="2897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681437" y="-299235"/>
            <a:ext cx="606563" cy="2166296"/>
          </a:xfrm>
          <a:custGeom>
            <a:avLst/>
            <a:gdLst/>
            <a:ahLst/>
            <a:cxnLst/>
            <a:rect l="l" t="t" r="r" b="b"/>
            <a:pathLst>
              <a:path w="606563" h="2166296">
                <a:moveTo>
                  <a:pt x="0" y="0"/>
                </a:moveTo>
                <a:lnTo>
                  <a:pt x="606563" y="0"/>
                </a:lnTo>
                <a:lnTo>
                  <a:pt x="606563" y="2166296"/>
                </a:lnTo>
                <a:lnTo>
                  <a:pt x="0" y="2166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021705" y="9654728"/>
            <a:ext cx="5319465" cy="2081241"/>
          </a:xfrm>
          <a:custGeom>
            <a:avLst/>
            <a:gdLst/>
            <a:ahLst/>
            <a:cxnLst/>
            <a:rect l="l" t="t" r="r" b="b"/>
            <a:pathLst>
              <a:path w="5319465" h="2081241">
                <a:moveTo>
                  <a:pt x="0" y="0"/>
                </a:moveTo>
                <a:lnTo>
                  <a:pt x="5319464" y="0"/>
                </a:lnTo>
                <a:lnTo>
                  <a:pt x="5319464" y="2081240"/>
                </a:lnTo>
                <a:lnTo>
                  <a:pt x="0" y="2081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47714">
            <a:off x="16750640" y="9165236"/>
            <a:ext cx="1221781" cy="1634489"/>
          </a:xfrm>
          <a:custGeom>
            <a:avLst/>
            <a:gdLst/>
            <a:ahLst/>
            <a:cxnLst/>
            <a:rect l="l" t="t" r="r" b="b"/>
            <a:pathLst>
              <a:path w="1221781" h="1634489">
                <a:moveTo>
                  <a:pt x="0" y="0"/>
                </a:moveTo>
                <a:lnTo>
                  <a:pt x="1221781" y="0"/>
                </a:lnTo>
                <a:lnTo>
                  <a:pt x="1221781" y="1634490"/>
                </a:lnTo>
                <a:lnTo>
                  <a:pt x="0" y="1634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86274" y="2404683"/>
            <a:ext cx="16115451" cy="6966575"/>
          </a:xfrm>
          <a:custGeom>
            <a:avLst/>
            <a:gdLst/>
            <a:ahLst/>
            <a:cxnLst/>
            <a:rect l="l" t="t" r="r" b="b"/>
            <a:pathLst>
              <a:path w="16115451" h="6966575">
                <a:moveTo>
                  <a:pt x="0" y="0"/>
                </a:moveTo>
                <a:lnTo>
                  <a:pt x="16115452" y="0"/>
                </a:lnTo>
                <a:lnTo>
                  <a:pt x="16115452" y="6966575"/>
                </a:lnTo>
                <a:lnTo>
                  <a:pt x="0" y="6966575"/>
                </a:lnTo>
                <a:lnTo>
                  <a:pt x="0" y="0"/>
                </a:lnTo>
                <a:close/>
              </a:path>
            </a:pathLst>
          </a:custGeom>
          <a:blipFill>
            <a:blip r:embed="rId8"/>
            <a:stretch>
              <a:fillRect/>
            </a:stretch>
          </a:blipFill>
        </p:spPr>
      </p:sp>
      <p:sp>
        <p:nvSpPr>
          <p:cNvPr id="9" name="TextBox 9"/>
          <p:cNvSpPr txBox="1"/>
          <p:nvPr/>
        </p:nvSpPr>
        <p:spPr>
          <a:xfrm>
            <a:off x="1246079" y="1359213"/>
            <a:ext cx="11653954"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3.1 Một số hình ảnh về giao diện website</a:t>
            </a:r>
          </a:p>
        </p:txBody>
      </p:sp>
      <p:sp>
        <p:nvSpPr>
          <p:cNvPr id="10" name="TextBox 10"/>
          <p:cNvSpPr txBox="1"/>
          <p:nvPr/>
        </p:nvSpPr>
        <p:spPr>
          <a:xfrm>
            <a:off x="1246079" y="402912"/>
            <a:ext cx="14809119"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3. Hệ Thống QL Đặt Phòng Khách Sạn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DF8"/>
        </a:solidFill>
        <a:effectLst/>
      </p:bgPr>
    </p:bg>
    <p:spTree>
      <p:nvGrpSpPr>
        <p:cNvPr id="1" name=""/>
        <p:cNvGrpSpPr/>
        <p:nvPr/>
      </p:nvGrpSpPr>
      <p:grpSpPr>
        <a:xfrm>
          <a:off x="0" y="0"/>
          <a:ext cx="0" cy="0"/>
          <a:chOff x="0" y="0"/>
          <a:chExt cx="0" cy="0"/>
        </a:xfrm>
      </p:grpSpPr>
      <p:sp>
        <p:nvSpPr>
          <p:cNvPr id="2" name="Freeform 2"/>
          <p:cNvSpPr/>
          <p:nvPr/>
        </p:nvSpPr>
        <p:spPr>
          <a:xfrm rot="-2403751">
            <a:off x="-3548180" y="-534190"/>
            <a:ext cx="5861480" cy="2293304"/>
          </a:xfrm>
          <a:custGeom>
            <a:avLst/>
            <a:gdLst/>
            <a:ahLst/>
            <a:cxnLst/>
            <a:rect l="l" t="t" r="r" b="b"/>
            <a:pathLst>
              <a:path w="5861480" h="2293304">
                <a:moveTo>
                  <a:pt x="0" y="0"/>
                </a:moveTo>
                <a:lnTo>
                  <a:pt x="5861480" y="0"/>
                </a:lnTo>
                <a:lnTo>
                  <a:pt x="5861480" y="2293305"/>
                </a:lnTo>
                <a:lnTo>
                  <a:pt x="0" y="2293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919135">
            <a:off x="-192861" y="-305876"/>
            <a:ext cx="1346271" cy="1801032"/>
          </a:xfrm>
          <a:custGeom>
            <a:avLst/>
            <a:gdLst/>
            <a:ahLst/>
            <a:cxnLst/>
            <a:rect l="l" t="t" r="r" b="b"/>
            <a:pathLst>
              <a:path w="1346271" h="1801032">
                <a:moveTo>
                  <a:pt x="0" y="0"/>
                </a:moveTo>
                <a:lnTo>
                  <a:pt x="1346272" y="0"/>
                </a:lnTo>
                <a:lnTo>
                  <a:pt x="1346272" y="1801032"/>
                </a:lnTo>
                <a:lnTo>
                  <a:pt x="0" y="180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2150" y="8838032"/>
            <a:ext cx="811422" cy="2897936"/>
          </a:xfrm>
          <a:custGeom>
            <a:avLst/>
            <a:gdLst/>
            <a:ahLst/>
            <a:cxnLst/>
            <a:rect l="l" t="t" r="r" b="b"/>
            <a:pathLst>
              <a:path w="811422" h="2897936">
                <a:moveTo>
                  <a:pt x="0" y="0"/>
                </a:moveTo>
                <a:lnTo>
                  <a:pt x="811423" y="0"/>
                </a:lnTo>
                <a:lnTo>
                  <a:pt x="811423" y="2897936"/>
                </a:lnTo>
                <a:lnTo>
                  <a:pt x="0" y="2897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681437" y="-299235"/>
            <a:ext cx="606563" cy="2166296"/>
          </a:xfrm>
          <a:custGeom>
            <a:avLst/>
            <a:gdLst/>
            <a:ahLst/>
            <a:cxnLst/>
            <a:rect l="l" t="t" r="r" b="b"/>
            <a:pathLst>
              <a:path w="606563" h="2166296">
                <a:moveTo>
                  <a:pt x="0" y="0"/>
                </a:moveTo>
                <a:lnTo>
                  <a:pt x="606563" y="0"/>
                </a:lnTo>
                <a:lnTo>
                  <a:pt x="606563" y="2166296"/>
                </a:lnTo>
                <a:lnTo>
                  <a:pt x="0" y="2166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021705" y="9654728"/>
            <a:ext cx="5319465" cy="2081241"/>
          </a:xfrm>
          <a:custGeom>
            <a:avLst/>
            <a:gdLst/>
            <a:ahLst/>
            <a:cxnLst/>
            <a:rect l="l" t="t" r="r" b="b"/>
            <a:pathLst>
              <a:path w="5319465" h="2081241">
                <a:moveTo>
                  <a:pt x="0" y="0"/>
                </a:moveTo>
                <a:lnTo>
                  <a:pt x="5319464" y="0"/>
                </a:lnTo>
                <a:lnTo>
                  <a:pt x="5319464" y="2081240"/>
                </a:lnTo>
                <a:lnTo>
                  <a:pt x="0" y="2081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47714">
            <a:off x="16750640" y="9165236"/>
            <a:ext cx="1221781" cy="1634489"/>
          </a:xfrm>
          <a:custGeom>
            <a:avLst/>
            <a:gdLst/>
            <a:ahLst/>
            <a:cxnLst/>
            <a:rect l="l" t="t" r="r" b="b"/>
            <a:pathLst>
              <a:path w="1221781" h="1634489">
                <a:moveTo>
                  <a:pt x="0" y="0"/>
                </a:moveTo>
                <a:lnTo>
                  <a:pt x="1221781" y="0"/>
                </a:lnTo>
                <a:lnTo>
                  <a:pt x="1221781" y="1634490"/>
                </a:lnTo>
                <a:lnTo>
                  <a:pt x="0" y="1634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33573" y="2540011"/>
            <a:ext cx="16497892" cy="7114716"/>
          </a:xfrm>
          <a:custGeom>
            <a:avLst/>
            <a:gdLst/>
            <a:ahLst/>
            <a:cxnLst/>
            <a:rect l="l" t="t" r="r" b="b"/>
            <a:pathLst>
              <a:path w="16497892" h="7114716">
                <a:moveTo>
                  <a:pt x="0" y="0"/>
                </a:moveTo>
                <a:lnTo>
                  <a:pt x="16497892" y="0"/>
                </a:lnTo>
                <a:lnTo>
                  <a:pt x="16497892" y="7114717"/>
                </a:lnTo>
                <a:lnTo>
                  <a:pt x="0" y="7114717"/>
                </a:lnTo>
                <a:lnTo>
                  <a:pt x="0" y="0"/>
                </a:lnTo>
                <a:close/>
              </a:path>
            </a:pathLst>
          </a:custGeom>
          <a:blipFill>
            <a:blip r:embed="rId8"/>
            <a:stretch>
              <a:fillRect/>
            </a:stretch>
          </a:blipFill>
        </p:spPr>
      </p:sp>
      <p:sp>
        <p:nvSpPr>
          <p:cNvPr id="9" name="TextBox 9"/>
          <p:cNvSpPr txBox="1"/>
          <p:nvPr/>
        </p:nvSpPr>
        <p:spPr>
          <a:xfrm>
            <a:off x="1246079" y="1359213"/>
            <a:ext cx="11653954"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3.1 Một số hình ảnh về giao diện website</a:t>
            </a:r>
          </a:p>
        </p:txBody>
      </p:sp>
      <p:sp>
        <p:nvSpPr>
          <p:cNvPr id="10" name="TextBox 10"/>
          <p:cNvSpPr txBox="1"/>
          <p:nvPr/>
        </p:nvSpPr>
        <p:spPr>
          <a:xfrm>
            <a:off x="1246079" y="402912"/>
            <a:ext cx="14809119"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3. Hệ Thống QL Đặt Phòng Khách Sạn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DF8"/>
        </a:solidFill>
        <a:effectLst/>
      </p:bgPr>
    </p:bg>
    <p:spTree>
      <p:nvGrpSpPr>
        <p:cNvPr id="1" name=""/>
        <p:cNvGrpSpPr/>
        <p:nvPr/>
      </p:nvGrpSpPr>
      <p:grpSpPr>
        <a:xfrm>
          <a:off x="0" y="0"/>
          <a:ext cx="0" cy="0"/>
          <a:chOff x="0" y="0"/>
          <a:chExt cx="0" cy="0"/>
        </a:xfrm>
      </p:grpSpPr>
      <p:sp>
        <p:nvSpPr>
          <p:cNvPr id="2" name="Freeform 2"/>
          <p:cNvSpPr/>
          <p:nvPr/>
        </p:nvSpPr>
        <p:spPr>
          <a:xfrm rot="-2403751">
            <a:off x="-3548180" y="-534190"/>
            <a:ext cx="5861480" cy="2293304"/>
          </a:xfrm>
          <a:custGeom>
            <a:avLst/>
            <a:gdLst/>
            <a:ahLst/>
            <a:cxnLst/>
            <a:rect l="l" t="t" r="r" b="b"/>
            <a:pathLst>
              <a:path w="5861480" h="2293304">
                <a:moveTo>
                  <a:pt x="0" y="0"/>
                </a:moveTo>
                <a:lnTo>
                  <a:pt x="5861480" y="0"/>
                </a:lnTo>
                <a:lnTo>
                  <a:pt x="5861480" y="2293305"/>
                </a:lnTo>
                <a:lnTo>
                  <a:pt x="0" y="2293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919135">
            <a:off x="-192861" y="-305876"/>
            <a:ext cx="1346271" cy="1801032"/>
          </a:xfrm>
          <a:custGeom>
            <a:avLst/>
            <a:gdLst/>
            <a:ahLst/>
            <a:cxnLst/>
            <a:rect l="l" t="t" r="r" b="b"/>
            <a:pathLst>
              <a:path w="1346271" h="1801032">
                <a:moveTo>
                  <a:pt x="0" y="0"/>
                </a:moveTo>
                <a:lnTo>
                  <a:pt x="1346272" y="0"/>
                </a:lnTo>
                <a:lnTo>
                  <a:pt x="1346272" y="1801032"/>
                </a:lnTo>
                <a:lnTo>
                  <a:pt x="0" y="180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2150" y="8838032"/>
            <a:ext cx="811422" cy="2897936"/>
          </a:xfrm>
          <a:custGeom>
            <a:avLst/>
            <a:gdLst/>
            <a:ahLst/>
            <a:cxnLst/>
            <a:rect l="l" t="t" r="r" b="b"/>
            <a:pathLst>
              <a:path w="811422" h="2897936">
                <a:moveTo>
                  <a:pt x="0" y="0"/>
                </a:moveTo>
                <a:lnTo>
                  <a:pt x="811423" y="0"/>
                </a:lnTo>
                <a:lnTo>
                  <a:pt x="811423" y="2897936"/>
                </a:lnTo>
                <a:lnTo>
                  <a:pt x="0" y="2897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681437" y="-299235"/>
            <a:ext cx="606563" cy="2166296"/>
          </a:xfrm>
          <a:custGeom>
            <a:avLst/>
            <a:gdLst/>
            <a:ahLst/>
            <a:cxnLst/>
            <a:rect l="l" t="t" r="r" b="b"/>
            <a:pathLst>
              <a:path w="606563" h="2166296">
                <a:moveTo>
                  <a:pt x="0" y="0"/>
                </a:moveTo>
                <a:lnTo>
                  <a:pt x="606563" y="0"/>
                </a:lnTo>
                <a:lnTo>
                  <a:pt x="606563" y="2166296"/>
                </a:lnTo>
                <a:lnTo>
                  <a:pt x="0" y="2166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021705" y="9654728"/>
            <a:ext cx="5319465" cy="2081241"/>
          </a:xfrm>
          <a:custGeom>
            <a:avLst/>
            <a:gdLst/>
            <a:ahLst/>
            <a:cxnLst/>
            <a:rect l="l" t="t" r="r" b="b"/>
            <a:pathLst>
              <a:path w="5319465" h="2081241">
                <a:moveTo>
                  <a:pt x="0" y="0"/>
                </a:moveTo>
                <a:lnTo>
                  <a:pt x="5319464" y="0"/>
                </a:lnTo>
                <a:lnTo>
                  <a:pt x="5319464" y="2081240"/>
                </a:lnTo>
                <a:lnTo>
                  <a:pt x="0" y="2081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47714">
            <a:off x="16750640" y="9165236"/>
            <a:ext cx="1221781" cy="1634489"/>
          </a:xfrm>
          <a:custGeom>
            <a:avLst/>
            <a:gdLst/>
            <a:ahLst/>
            <a:cxnLst/>
            <a:rect l="l" t="t" r="r" b="b"/>
            <a:pathLst>
              <a:path w="1221781" h="1634489">
                <a:moveTo>
                  <a:pt x="0" y="0"/>
                </a:moveTo>
                <a:lnTo>
                  <a:pt x="1221781" y="0"/>
                </a:lnTo>
                <a:lnTo>
                  <a:pt x="1221781" y="1634490"/>
                </a:lnTo>
                <a:lnTo>
                  <a:pt x="0" y="1634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155846" y="2661661"/>
            <a:ext cx="16103454" cy="6993066"/>
          </a:xfrm>
          <a:custGeom>
            <a:avLst/>
            <a:gdLst/>
            <a:ahLst/>
            <a:cxnLst/>
            <a:rect l="l" t="t" r="r" b="b"/>
            <a:pathLst>
              <a:path w="16103454" h="6993066">
                <a:moveTo>
                  <a:pt x="0" y="0"/>
                </a:moveTo>
                <a:lnTo>
                  <a:pt x="16103454" y="0"/>
                </a:lnTo>
                <a:lnTo>
                  <a:pt x="16103454" y="6993067"/>
                </a:lnTo>
                <a:lnTo>
                  <a:pt x="0" y="6993067"/>
                </a:lnTo>
                <a:lnTo>
                  <a:pt x="0" y="0"/>
                </a:lnTo>
                <a:close/>
              </a:path>
            </a:pathLst>
          </a:custGeom>
          <a:blipFill>
            <a:blip r:embed="rId8"/>
            <a:stretch>
              <a:fillRect/>
            </a:stretch>
          </a:blipFill>
        </p:spPr>
      </p:sp>
      <p:sp>
        <p:nvSpPr>
          <p:cNvPr id="9" name="TextBox 9"/>
          <p:cNvSpPr txBox="1"/>
          <p:nvPr/>
        </p:nvSpPr>
        <p:spPr>
          <a:xfrm>
            <a:off x="1246079" y="1359213"/>
            <a:ext cx="11653954"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3.1 Một số hình ảnh về giao diện website</a:t>
            </a:r>
          </a:p>
        </p:txBody>
      </p:sp>
      <p:sp>
        <p:nvSpPr>
          <p:cNvPr id="10" name="TextBox 10"/>
          <p:cNvSpPr txBox="1"/>
          <p:nvPr/>
        </p:nvSpPr>
        <p:spPr>
          <a:xfrm>
            <a:off x="1246079" y="402912"/>
            <a:ext cx="14809119"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3. Hệ Thống QL Đặt Phòng Khách Sạn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DF8"/>
        </a:solidFill>
        <a:effectLst/>
      </p:bgPr>
    </p:bg>
    <p:spTree>
      <p:nvGrpSpPr>
        <p:cNvPr id="1" name=""/>
        <p:cNvGrpSpPr/>
        <p:nvPr/>
      </p:nvGrpSpPr>
      <p:grpSpPr>
        <a:xfrm>
          <a:off x="0" y="0"/>
          <a:ext cx="0" cy="0"/>
          <a:chOff x="0" y="0"/>
          <a:chExt cx="0" cy="0"/>
        </a:xfrm>
      </p:grpSpPr>
      <p:sp>
        <p:nvSpPr>
          <p:cNvPr id="2" name="Freeform 2"/>
          <p:cNvSpPr/>
          <p:nvPr/>
        </p:nvSpPr>
        <p:spPr>
          <a:xfrm rot="-2403751">
            <a:off x="-3548180" y="-534190"/>
            <a:ext cx="5861480" cy="2293304"/>
          </a:xfrm>
          <a:custGeom>
            <a:avLst/>
            <a:gdLst/>
            <a:ahLst/>
            <a:cxnLst/>
            <a:rect l="l" t="t" r="r" b="b"/>
            <a:pathLst>
              <a:path w="5861480" h="2293304">
                <a:moveTo>
                  <a:pt x="0" y="0"/>
                </a:moveTo>
                <a:lnTo>
                  <a:pt x="5861480" y="0"/>
                </a:lnTo>
                <a:lnTo>
                  <a:pt x="5861480" y="2293305"/>
                </a:lnTo>
                <a:lnTo>
                  <a:pt x="0" y="2293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919135">
            <a:off x="-192861" y="-305876"/>
            <a:ext cx="1346271" cy="1801032"/>
          </a:xfrm>
          <a:custGeom>
            <a:avLst/>
            <a:gdLst/>
            <a:ahLst/>
            <a:cxnLst/>
            <a:rect l="l" t="t" r="r" b="b"/>
            <a:pathLst>
              <a:path w="1346271" h="1801032">
                <a:moveTo>
                  <a:pt x="0" y="0"/>
                </a:moveTo>
                <a:lnTo>
                  <a:pt x="1346272" y="0"/>
                </a:lnTo>
                <a:lnTo>
                  <a:pt x="1346272" y="1801032"/>
                </a:lnTo>
                <a:lnTo>
                  <a:pt x="0" y="180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2150" y="8838032"/>
            <a:ext cx="811422" cy="2897936"/>
          </a:xfrm>
          <a:custGeom>
            <a:avLst/>
            <a:gdLst/>
            <a:ahLst/>
            <a:cxnLst/>
            <a:rect l="l" t="t" r="r" b="b"/>
            <a:pathLst>
              <a:path w="811422" h="2897936">
                <a:moveTo>
                  <a:pt x="0" y="0"/>
                </a:moveTo>
                <a:lnTo>
                  <a:pt x="811423" y="0"/>
                </a:lnTo>
                <a:lnTo>
                  <a:pt x="811423" y="2897936"/>
                </a:lnTo>
                <a:lnTo>
                  <a:pt x="0" y="2897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681437" y="-299235"/>
            <a:ext cx="606563" cy="2166296"/>
          </a:xfrm>
          <a:custGeom>
            <a:avLst/>
            <a:gdLst/>
            <a:ahLst/>
            <a:cxnLst/>
            <a:rect l="l" t="t" r="r" b="b"/>
            <a:pathLst>
              <a:path w="606563" h="2166296">
                <a:moveTo>
                  <a:pt x="0" y="0"/>
                </a:moveTo>
                <a:lnTo>
                  <a:pt x="606563" y="0"/>
                </a:lnTo>
                <a:lnTo>
                  <a:pt x="606563" y="2166296"/>
                </a:lnTo>
                <a:lnTo>
                  <a:pt x="0" y="2166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021705" y="9654728"/>
            <a:ext cx="5319465" cy="2081241"/>
          </a:xfrm>
          <a:custGeom>
            <a:avLst/>
            <a:gdLst/>
            <a:ahLst/>
            <a:cxnLst/>
            <a:rect l="l" t="t" r="r" b="b"/>
            <a:pathLst>
              <a:path w="5319465" h="2081241">
                <a:moveTo>
                  <a:pt x="0" y="0"/>
                </a:moveTo>
                <a:lnTo>
                  <a:pt x="5319464" y="0"/>
                </a:lnTo>
                <a:lnTo>
                  <a:pt x="5319464" y="2081240"/>
                </a:lnTo>
                <a:lnTo>
                  <a:pt x="0" y="2081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47714">
            <a:off x="16750640" y="9165236"/>
            <a:ext cx="1221781" cy="1634489"/>
          </a:xfrm>
          <a:custGeom>
            <a:avLst/>
            <a:gdLst/>
            <a:ahLst/>
            <a:cxnLst/>
            <a:rect l="l" t="t" r="r" b="b"/>
            <a:pathLst>
              <a:path w="1221781" h="1634489">
                <a:moveTo>
                  <a:pt x="0" y="0"/>
                </a:moveTo>
                <a:lnTo>
                  <a:pt x="1221781" y="0"/>
                </a:lnTo>
                <a:lnTo>
                  <a:pt x="1221781" y="1634490"/>
                </a:lnTo>
                <a:lnTo>
                  <a:pt x="0" y="1634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33573" y="2388473"/>
            <a:ext cx="16427958" cy="6998995"/>
          </a:xfrm>
          <a:custGeom>
            <a:avLst/>
            <a:gdLst/>
            <a:ahLst/>
            <a:cxnLst/>
            <a:rect l="l" t="t" r="r" b="b"/>
            <a:pathLst>
              <a:path w="16427958" h="6998995">
                <a:moveTo>
                  <a:pt x="0" y="0"/>
                </a:moveTo>
                <a:lnTo>
                  <a:pt x="16427957" y="0"/>
                </a:lnTo>
                <a:lnTo>
                  <a:pt x="16427957" y="6998995"/>
                </a:lnTo>
                <a:lnTo>
                  <a:pt x="0" y="6998995"/>
                </a:lnTo>
                <a:lnTo>
                  <a:pt x="0" y="0"/>
                </a:lnTo>
                <a:close/>
              </a:path>
            </a:pathLst>
          </a:custGeom>
          <a:blipFill>
            <a:blip r:embed="rId8"/>
            <a:stretch>
              <a:fillRect/>
            </a:stretch>
          </a:blipFill>
        </p:spPr>
      </p:sp>
      <p:sp>
        <p:nvSpPr>
          <p:cNvPr id="9" name="TextBox 9"/>
          <p:cNvSpPr txBox="1"/>
          <p:nvPr/>
        </p:nvSpPr>
        <p:spPr>
          <a:xfrm>
            <a:off x="1246079" y="1359213"/>
            <a:ext cx="11653954"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3.1 Một số hình ảnh về giao diện website</a:t>
            </a:r>
          </a:p>
        </p:txBody>
      </p:sp>
      <p:sp>
        <p:nvSpPr>
          <p:cNvPr id="10" name="TextBox 10"/>
          <p:cNvSpPr txBox="1"/>
          <p:nvPr/>
        </p:nvSpPr>
        <p:spPr>
          <a:xfrm>
            <a:off x="1246079" y="402912"/>
            <a:ext cx="14809119"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3. Hệ Thống QL Đặt Phòng Khách Sạn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DF8"/>
        </a:solidFill>
        <a:effectLst/>
      </p:bgPr>
    </p:bg>
    <p:spTree>
      <p:nvGrpSpPr>
        <p:cNvPr id="1" name=""/>
        <p:cNvGrpSpPr/>
        <p:nvPr/>
      </p:nvGrpSpPr>
      <p:grpSpPr>
        <a:xfrm>
          <a:off x="0" y="0"/>
          <a:ext cx="0" cy="0"/>
          <a:chOff x="0" y="0"/>
          <a:chExt cx="0" cy="0"/>
        </a:xfrm>
      </p:grpSpPr>
      <p:sp>
        <p:nvSpPr>
          <p:cNvPr id="2" name="Freeform 2"/>
          <p:cNvSpPr/>
          <p:nvPr/>
        </p:nvSpPr>
        <p:spPr>
          <a:xfrm rot="-2403751">
            <a:off x="-3548180" y="-534190"/>
            <a:ext cx="5861480" cy="2293304"/>
          </a:xfrm>
          <a:custGeom>
            <a:avLst/>
            <a:gdLst/>
            <a:ahLst/>
            <a:cxnLst/>
            <a:rect l="l" t="t" r="r" b="b"/>
            <a:pathLst>
              <a:path w="5861480" h="2293304">
                <a:moveTo>
                  <a:pt x="0" y="0"/>
                </a:moveTo>
                <a:lnTo>
                  <a:pt x="5861480" y="0"/>
                </a:lnTo>
                <a:lnTo>
                  <a:pt x="5861480" y="2293305"/>
                </a:lnTo>
                <a:lnTo>
                  <a:pt x="0" y="2293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919135">
            <a:off x="-192861" y="-305876"/>
            <a:ext cx="1346271" cy="1801032"/>
          </a:xfrm>
          <a:custGeom>
            <a:avLst/>
            <a:gdLst/>
            <a:ahLst/>
            <a:cxnLst/>
            <a:rect l="l" t="t" r="r" b="b"/>
            <a:pathLst>
              <a:path w="1346271" h="1801032">
                <a:moveTo>
                  <a:pt x="0" y="0"/>
                </a:moveTo>
                <a:lnTo>
                  <a:pt x="1346272" y="0"/>
                </a:lnTo>
                <a:lnTo>
                  <a:pt x="1346272" y="1801032"/>
                </a:lnTo>
                <a:lnTo>
                  <a:pt x="0" y="180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2150" y="8838032"/>
            <a:ext cx="811422" cy="2897936"/>
          </a:xfrm>
          <a:custGeom>
            <a:avLst/>
            <a:gdLst/>
            <a:ahLst/>
            <a:cxnLst/>
            <a:rect l="l" t="t" r="r" b="b"/>
            <a:pathLst>
              <a:path w="811422" h="2897936">
                <a:moveTo>
                  <a:pt x="0" y="0"/>
                </a:moveTo>
                <a:lnTo>
                  <a:pt x="811423" y="0"/>
                </a:lnTo>
                <a:lnTo>
                  <a:pt x="811423" y="2897936"/>
                </a:lnTo>
                <a:lnTo>
                  <a:pt x="0" y="2897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681437" y="-299235"/>
            <a:ext cx="606563" cy="2166296"/>
          </a:xfrm>
          <a:custGeom>
            <a:avLst/>
            <a:gdLst/>
            <a:ahLst/>
            <a:cxnLst/>
            <a:rect l="l" t="t" r="r" b="b"/>
            <a:pathLst>
              <a:path w="606563" h="2166296">
                <a:moveTo>
                  <a:pt x="0" y="0"/>
                </a:moveTo>
                <a:lnTo>
                  <a:pt x="606563" y="0"/>
                </a:lnTo>
                <a:lnTo>
                  <a:pt x="606563" y="2166296"/>
                </a:lnTo>
                <a:lnTo>
                  <a:pt x="0" y="2166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021705" y="9654728"/>
            <a:ext cx="5319465" cy="2081241"/>
          </a:xfrm>
          <a:custGeom>
            <a:avLst/>
            <a:gdLst/>
            <a:ahLst/>
            <a:cxnLst/>
            <a:rect l="l" t="t" r="r" b="b"/>
            <a:pathLst>
              <a:path w="5319465" h="2081241">
                <a:moveTo>
                  <a:pt x="0" y="0"/>
                </a:moveTo>
                <a:lnTo>
                  <a:pt x="5319464" y="0"/>
                </a:lnTo>
                <a:lnTo>
                  <a:pt x="5319464" y="2081240"/>
                </a:lnTo>
                <a:lnTo>
                  <a:pt x="0" y="2081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47714">
            <a:off x="16750640" y="9165236"/>
            <a:ext cx="1221781" cy="1634489"/>
          </a:xfrm>
          <a:custGeom>
            <a:avLst/>
            <a:gdLst/>
            <a:ahLst/>
            <a:cxnLst/>
            <a:rect l="l" t="t" r="r" b="b"/>
            <a:pathLst>
              <a:path w="1221781" h="1634489">
                <a:moveTo>
                  <a:pt x="0" y="0"/>
                </a:moveTo>
                <a:lnTo>
                  <a:pt x="1221781" y="0"/>
                </a:lnTo>
                <a:lnTo>
                  <a:pt x="1221781" y="1634490"/>
                </a:lnTo>
                <a:lnTo>
                  <a:pt x="0" y="1634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66820" y="2615063"/>
            <a:ext cx="16154359" cy="7039665"/>
          </a:xfrm>
          <a:custGeom>
            <a:avLst/>
            <a:gdLst/>
            <a:ahLst/>
            <a:cxnLst/>
            <a:rect l="l" t="t" r="r" b="b"/>
            <a:pathLst>
              <a:path w="16154359" h="7039665">
                <a:moveTo>
                  <a:pt x="0" y="0"/>
                </a:moveTo>
                <a:lnTo>
                  <a:pt x="16154360" y="0"/>
                </a:lnTo>
                <a:lnTo>
                  <a:pt x="16154360" y="7039665"/>
                </a:lnTo>
                <a:lnTo>
                  <a:pt x="0" y="7039665"/>
                </a:lnTo>
                <a:lnTo>
                  <a:pt x="0" y="0"/>
                </a:lnTo>
                <a:close/>
              </a:path>
            </a:pathLst>
          </a:custGeom>
          <a:blipFill>
            <a:blip r:embed="rId8"/>
            <a:stretch>
              <a:fillRect/>
            </a:stretch>
          </a:blipFill>
        </p:spPr>
      </p:sp>
      <p:sp>
        <p:nvSpPr>
          <p:cNvPr id="9" name="TextBox 9"/>
          <p:cNvSpPr txBox="1"/>
          <p:nvPr/>
        </p:nvSpPr>
        <p:spPr>
          <a:xfrm>
            <a:off x="1246079" y="1359213"/>
            <a:ext cx="11653954"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3.1 Một số hình ảnh về giao diện website</a:t>
            </a:r>
          </a:p>
        </p:txBody>
      </p:sp>
      <p:sp>
        <p:nvSpPr>
          <p:cNvPr id="10" name="TextBox 10"/>
          <p:cNvSpPr txBox="1"/>
          <p:nvPr/>
        </p:nvSpPr>
        <p:spPr>
          <a:xfrm>
            <a:off x="1246079" y="402912"/>
            <a:ext cx="14809119"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3. Hệ Thống QL Đặt Phòng Khách Sạn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E1EC"/>
        </a:solidFill>
        <a:effectLst/>
      </p:bgPr>
    </p:bg>
    <p:spTree>
      <p:nvGrpSpPr>
        <p:cNvPr id="1" name=""/>
        <p:cNvGrpSpPr/>
        <p:nvPr/>
      </p:nvGrpSpPr>
      <p:grpSpPr>
        <a:xfrm>
          <a:off x="0" y="0"/>
          <a:ext cx="0" cy="0"/>
          <a:chOff x="0" y="0"/>
          <a:chExt cx="0" cy="0"/>
        </a:xfrm>
      </p:grpSpPr>
      <p:sp>
        <p:nvSpPr>
          <p:cNvPr id="2" name="Freeform 2"/>
          <p:cNvSpPr/>
          <p:nvPr/>
        </p:nvSpPr>
        <p:spPr>
          <a:xfrm>
            <a:off x="440440" y="7869552"/>
            <a:ext cx="805639" cy="2877283"/>
          </a:xfrm>
          <a:custGeom>
            <a:avLst/>
            <a:gdLst/>
            <a:ahLst/>
            <a:cxnLst/>
            <a:rect l="l" t="t" r="r" b="b"/>
            <a:pathLst>
              <a:path w="805639" h="2877283">
                <a:moveTo>
                  <a:pt x="0" y="0"/>
                </a:moveTo>
                <a:lnTo>
                  <a:pt x="805639" y="0"/>
                </a:lnTo>
                <a:lnTo>
                  <a:pt x="805639" y="2877283"/>
                </a:lnTo>
                <a:lnTo>
                  <a:pt x="0" y="2877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859972" y="-397473"/>
            <a:ext cx="798657" cy="2852346"/>
          </a:xfrm>
          <a:custGeom>
            <a:avLst/>
            <a:gdLst/>
            <a:ahLst/>
            <a:cxnLst/>
            <a:rect l="l" t="t" r="r" b="b"/>
            <a:pathLst>
              <a:path w="798657" h="2852346">
                <a:moveTo>
                  <a:pt x="0" y="0"/>
                </a:moveTo>
                <a:lnTo>
                  <a:pt x="798656" y="0"/>
                </a:lnTo>
                <a:lnTo>
                  <a:pt x="798656" y="2852346"/>
                </a:lnTo>
                <a:lnTo>
                  <a:pt x="0" y="2852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244181">
            <a:off x="16838738" y="8486756"/>
            <a:ext cx="2024829" cy="1961553"/>
          </a:xfrm>
          <a:custGeom>
            <a:avLst/>
            <a:gdLst/>
            <a:ahLst/>
            <a:cxnLst/>
            <a:rect l="l" t="t" r="r" b="b"/>
            <a:pathLst>
              <a:path w="2024829" h="1961553">
                <a:moveTo>
                  <a:pt x="0" y="0"/>
                </a:moveTo>
                <a:lnTo>
                  <a:pt x="2024828" y="0"/>
                </a:lnTo>
                <a:lnTo>
                  <a:pt x="2024828" y="1961553"/>
                </a:lnTo>
                <a:lnTo>
                  <a:pt x="0" y="19615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100000">
            <a:off x="-661645" y="-348162"/>
            <a:ext cx="2204169" cy="2135289"/>
          </a:xfrm>
          <a:custGeom>
            <a:avLst/>
            <a:gdLst/>
            <a:ahLst/>
            <a:cxnLst/>
            <a:rect l="l" t="t" r="r" b="b"/>
            <a:pathLst>
              <a:path w="2204169" h="2135289">
                <a:moveTo>
                  <a:pt x="0" y="0"/>
                </a:moveTo>
                <a:lnTo>
                  <a:pt x="2204169" y="0"/>
                </a:lnTo>
                <a:lnTo>
                  <a:pt x="2204169" y="2135289"/>
                </a:lnTo>
                <a:lnTo>
                  <a:pt x="0" y="2135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246079" y="1359213"/>
            <a:ext cx="9551381"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4.1. Những mặt làm được</a:t>
            </a:r>
          </a:p>
        </p:txBody>
      </p:sp>
      <p:sp>
        <p:nvSpPr>
          <p:cNvPr id="7" name="TextBox 7"/>
          <p:cNvSpPr txBox="1"/>
          <p:nvPr/>
        </p:nvSpPr>
        <p:spPr>
          <a:xfrm>
            <a:off x="1246079" y="402912"/>
            <a:ext cx="11695078"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4. Kết luận và hướng phát triển</a:t>
            </a:r>
          </a:p>
        </p:txBody>
      </p:sp>
      <p:sp>
        <p:nvSpPr>
          <p:cNvPr id="8" name="TextBox 8"/>
          <p:cNvSpPr txBox="1"/>
          <p:nvPr/>
        </p:nvSpPr>
        <p:spPr>
          <a:xfrm>
            <a:off x="843259" y="2659313"/>
            <a:ext cx="16038670" cy="5219701"/>
          </a:xfrm>
          <a:prstGeom prst="rect">
            <a:avLst/>
          </a:prstGeom>
        </p:spPr>
        <p:txBody>
          <a:bodyPr lIns="0" tIns="0" rIns="0" bIns="0" rtlCol="0" anchor="t">
            <a:spAutoFit/>
          </a:bodyPr>
          <a:lstStyle/>
          <a:p>
            <a:pPr marL="863593" lvl="1" indent="-431796" algn="just">
              <a:lnSpc>
                <a:spcPts val="5999"/>
              </a:lnSpc>
              <a:buFont typeface="Arial"/>
              <a:buChar char="•"/>
            </a:pPr>
            <a:r>
              <a:rPr lang="en-US" sz="3999" spc="79">
                <a:solidFill>
                  <a:srgbClr val="00092E"/>
                </a:solidFill>
                <a:latin typeface="Tahoma"/>
              </a:rPr>
              <a:t>Xây dựng giao diện thân thiện, dễ sử dụng với khách hàng và admin.</a:t>
            </a:r>
          </a:p>
          <a:p>
            <a:pPr marL="863593" lvl="1" indent="-431796" algn="just">
              <a:lnSpc>
                <a:spcPts val="5999"/>
              </a:lnSpc>
              <a:buFont typeface="Arial"/>
              <a:buChar char="•"/>
            </a:pPr>
            <a:r>
              <a:rPr lang="en-US" sz="3999" spc="79">
                <a:solidFill>
                  <a:srgbClr val="00092E"/>
                </a:solidFill>
                <a:latin typeface="Tahoma"/>
              </a:rPr>
              <a:t>Cơ bản thiện các chức năng ở mức tương đối.</a:t>
            </a:r>
          </a:p>
          <a:p>
            <a:pPr marL="863593" lvl="1" indent="-431796" algn="just">
              <a:lnSpc>
                <a:spcPts val="5999"/>
              </a:lnSpc>
              <a:buFont typeface="Arial"/>
              <a:buChar char="•"/>
            </a:pPr>
            <a:r>
              <a:rPr lang="en-US" sz="3999" spc="79">
                <a:solidFill>
                  <a:srgbClr val="00092E"/>
                </a:solidFill>
                <a:latin typeface="Tahoma"/>
              </a:rPr>
              <a:t>Sử dụng cơ bản các ngôn ngữ php, html, Js, css và hệ quản trị MySQL</a:t>
            </a:r>
          </a:p>
          <a:p>
            <a:pPr marL="863593" lvl="1" indent="-431796" algn="just">
              <a:lnSpc>
                <a:spcPts val="5999"/>
              </a:lnSpc>
              <a:buFont typeface="Arial"/>
              <a:buChar char="•"/>
            </a:pPr>
            <a:r>
              <a:rPr lang="en-US" sz="3999" spc="79">
                <a:solidFill>
                  <a:srgbClr val="00092E"/>
                </a:solidFill>
                <a:latin typeface="Tahoma"/>
              </a:rPr>
              <a:t>Bản thân rèn luyện được khả năng kiên trì và môi trường làm việc nhóm.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7E9ED"/>
        </a:solidFill>
        <a:effectLst/>
      </p:bgPr>
    </p:bg>
    <p:spTree>
      <p:nvGrpSpPr>
        <p:cNvPr id="1" name=""/>
        <p:cNvGrpSpPr/>
        <p:nvPr/>
      </p:nvGrpSpPr>
      <p:grpSpPr>
        <a:xfrm>
          <a:off x="0" y="0"/>
          <a:ext cx="0" cy="0"/>
          <a:chOff x="0" y="0"/>
          <a:chExt cx="0" cy="0"/>
        </a:xfrm>
      </p:grpSpPr>
      <p:grpSp>
        <p:nvGrpSpPr>
          <p:cNvPr id="2" name="Group 2"/>
          <p:cNvGrpSpPr/>
          <p:nvPr/>
        </p:nvGrpSpPr>
        <p:grpSpPr>
          <a:xfrm rot="1482590">
            <a:off x="17484176" y="1505985"/>
            <a:ext cx="5514654" cy="10784153"/>
            <a:chOff x="0" y="0"/>
            <a:chExt cx="1452419" cy="2840271"/>
          </a:xfrm>
        </p:grpSpPr>
        <p:sp>
          <p:nvSpPr>
            <p:cNvPr id="3" name="Freeform 3"/>
            <p:cNvSpPr/>
            <p:nvPr/>
          </p:nvSpPr>
          <p:spPr>
            <a:xfrm>
              <a:off x="0" y="0"/>
              <a:ext cx="1452419" cy="2840271"/>
            </a:xfrm>
            <a:custGeom>
              <a:avLst/>
              <a:gdLst/>
              <a:ahLst/>
              <a:cxnLst/>
              <a:rect l="l" t="t" r="r" b="b"/>
              <a:pathLst>
                <a:path w="1452419" h="2840271">
                  <a:moveTo>
                    <a:pt x="0" y="0"/>
                  </a:moveTo>
                  <a:lnTo>
                    <a:pt x="1452419" y="0"/>
                  </a:lnTo>
                  <a:lnTo>
                    <a:pt x="1452419" y="2840271"/>
                  </a:lnTo>
                  <a:lnTo>
                    <a:pt x="0" y="2840271"/>
                  </a:lnTo>
                  <a:close/>
                </a:path>
              </a:pathLst>
            </a:custGeom>
            <a:solidFill>
              <a:srgbClr val="FFFFFF"/>
            </a:solidFill>
          </p:spPr>
        </p:sp>
        <p:sp>
          <p:nvSpPr>
            <p:cNvPr id="4" name="TextBox 4"/>
            <p:cNvSpPr txBox="1"/>
            <p:nvPr/>
          </p:nvSpPr>
          <p:spPr>
            <a:xfrm>
              <a:off x="0" y="-38100"/>
              <a:ext cx="1452419" cy="287837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068571">
            <a:off x="-4139215" y="-5122435"/>
            <a:ext cx="5514654" cy="10784153"/>
            <a:chOff x="0" y="0"/>
            <a:chExt cx="1452419" cy="2840271"/>
          </a:xfrm>
        </p:grpSpPr>
        <p:sp>
          <p:nvSpPr>
            <p:cNvPr id="6" name="Freeform 6"/>
            <p:cNvSpPr/>
            <p:nvPr/>
          </p:nvSpPr>
          <p:spPr>
            <a:xfrm>
              <a:off x="0" y="0"/>
              <a:ext cx="1452419" cy="2840271"/>
            </a:xfrm>
            <a:custGeom>
              <a:avLst/>
              <a:gdLst/>
              <a:ahLst/>
              <a:cxnLst/>
              <a:rect l="l" t="t" r="r" b="b"/>
              <a:pathLst>
                <a:path w="1452419" h="2840271">
                  <a:moveTo>
                    <a:pt x="0" y="0"/>
                  </a:moveTo>
                  <a:lnTo>
                    <a:pt x="1452419" y="0"/>
                  </a:lnTo>
                  <a:lnTo>
                    <a:pt x="1452419" y="2840271"/>
                  </a:lnTo>
                  <a:lnTo>
                    <a:pt x="0" y="2840271"/>
                  </a:lnTo>
                  <a:close/>
                </a:path>
              </a:pathLst>
            </a:custGeom>
            <a:solidFill>
              <a:srgbClr val="FFFFFF"/>
            </a:solidFill>
          </p:spPr>
        </p:sp>
        <p:sp>
          <p:nvSpPr>
            <p:cNvPr id="7" name="TextBox 7"/>
            <p:cNvSpPr txBox="1"/>
            <p:nvPr/>
          </p:nvSpPr>
          <p:spPr>
            <a:xfrm>
              <a:off x="0" y="-38100"/>
              <a:ext cx="1452419" cy="287837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60602" y="3142434"/>
            <a:ext cx="927410" cy="9274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11" name="Group 11"/>
          <p:cNvGrpSpPr/>
          <p:nvPr/>
        </p:nvGrpSpPr>
        <p:grpSpPr>
          <a:xfrm>
            <a:off x="2060602" y="4372381"/>
            <a:ext cx="927410" cy="927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13" name="TextBox 13"/>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14" name="Group 14"/>
          <p:cNvGrpSpPr/>
          <p:nvPr/>
        </p:nvGrpSpPr>
        <p:grpSpPr>
          <a:xfrm>
            <a:off x="2060602" y="5602327"/>
            <a:ext cx="927410" cy="92741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16" name="TextBox 16"/>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17" name="Group 17"/>
          <p:cNvGrpSpPr/>
          <p:nvPr/>
        </p:nvGrpSpPr>
        <p:grpSpPr>
          <a:xfrm>
            <a:off x="2060602" y="6832273"/>
            <a:ext cx="927410" cy="92741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19" name="TextBox 19"/>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sp>
        <p:nvSpPr>
          <p:cNvPr id="20" name="TextBox 20"/>
          <p:cNvSpPr txBox="1"/>
          <p:nvPr/>
        </p:nvSpPr>
        <p:spPr>
          <a:xfrm>
            <a:off x="3430607" y="5463666"/>
            <a:ext cx="12172805" cy="966665"/>
          </a:xfrm>
          <a:prstGeom prst="rect">
            <a:avLst/>
          </a:prstGeom>
        </p:spPr>
        <p:txBody>
          <a:bodyPr lIns="0" tIns="0" rIns="0" bIns="0" rtlCol="0" anchor="t">
            <a:spAutoFit/>
          </a:bodyPr>
          <a:lstStyle/>
          <a:p>
            <a:pPr algn="l">
              <a:lnSpc>
                <a:spcPts val="8533"/>
              </a:lnSpc>
            </a:pPr>
            <a:r>
              <a:rPr lang="en-US" sz="4266">
                <a:solidFill>
                  <a:srgbClr val="563779"/>
                </a:solidFill>
                <a:latin typeface="Noto Sans"/>
              </a:rPr>
              <a:t>Hệ thống quản lý đặt phòng khách sạn</a:t>
            </a:r>
          </a:p>
        </p:txBody>
      </p:sp>
      <p:sp>
        <p:nvSpPr>
          <p:cNvPr id="21" name="TextBox 21"/>
          <p:cNvSpPr txBox="1"/>
          <p:nvPr/>
        </p:nvSpPr>
        <p:spPr>
          <a:xfrm>
            <a:off x="3430607" y="6681789"/>
            <a:ext cx="13083930" cy="966665"/>
          </a:xfrm>
          <a:prstGeom prst="rect">
            <a:avLst/>
          </a:prstGeom>
        </p:spPr>
        <p:txBody>
          <a:bodyPr lIns="0" tIns="0" rIns="0" bIns="0" rtlCol="0" anchor="t">
            <a:spAutoFit/>
          </a:bodyPr>
          <a:lstStyle/>
          <a:p>
            <a:pPr algn="l">
              <a:lnSpc>
                <a:spcPts val="8533"/>
              </a:lnSpc>
            </a:pPr>
            <a:r>
              <a:rPr lang="en-US" sz="4266">
                <a:solidFill>
                  <a:srgbClr val="563779"/>
                </a:solidFill>
                <a:latin typeface="Noto Sans"/>
              </a:rPr>
              <a:t>Kết luận và hướng phát triển</a:t>
            </a:r>
          </a:p>
        </p:txBody>
      </p:sp>
      <p:sp>
        <p:nvSpPr>
          <p:cNvPr id="22" name="Freeform 22"/>
          <p:cNvSpPr/>
          <p:nvPr/>
        </p:nvSpPr>
        <p:spPr>
          <a:xfrm rot="1483222">
            <a:off x="16783208" y="5189575"/>
            <a:ext cx="3009584" cy="6019168"/>
          </a:xfrm>
          <a:custGeom>
            <a:avLst/>
            <a:gdLst/>
            <a:ahLst/>
            <a:cxnLst/>
            <a:rect l="l" t="t" r="r" b="b"/>
            <a:pathLst>
              <a:path w="3009584" h="6019168">
                <a:moveTo>
                  <a:pt x="0" y="0"/>
                </a:moveTo>
                <a:lnTo>
                  <a:pt x="3009584" y="0"/>
                </a:lnTo>
                <a:lnTo>
                  <a:pt x="3009584" y="6019168"/>
                </a:lnTo>
                <a:lnTo>
                  <a:pt x="0" y="6019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a:off x="456120" y="47790"/>
            <a:ext cx="1145160" cy="1598573"/>
          </a:xfrm>
          <a:custGeom>
            <a:avLst/>
            <a:gdLst/>
            <a:ahLst/>
            <a:cxnLst/>
            <a:rect l="l" t="t" r="r" b="b"/>
            <a:pathLst>
              <a:path w="1145160" h="1598573">
                <a:moveTo>
                  <a:pt x="0" y="0"/>
                </a:moveTo>
                <a:lnTo>
                  <a:pt x="1145160" y="0"/>
                </a:lnTo>
                <a:lnTo>
                  <a:pt x="1145160" y="1598573"/>
                </a:lnTo>
                <a:lnTo>
                  <a:pt x="0" y="15985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3430607" y="4226492"/>
            <a:ext cx="7958219" cy="966665"/>
          </a:xfrm>
          <a:prstGeom prst="rect">
            <a:avLst/>
          </a:prstGeom>
        </p:spPr>
        <p:txBody>
          <a:bodyPr lIns="0" tIns="0" rIns="0" bIns="0" rtlCol="0" anchor="t">
            <a:spAutoFit/>
          </a:bodyPr>
          <a:lstStyle/>
          <a:p>
            <a:pPr algn="l">
              <a:lnSpc>
                <a:spcPts val="8533"/>
              </a:lnSpc>
            </a:pPr>
            <a:r>
              <a:rPr lang="en-US" sz="4266">
                <a:solidFill>
                  <a:srgbClr val="563779"/>
                </a:solidFill>
                <a:latin typeface="Noto Sans"/>
              </a:rPr>
              <a:t>Phân tích hệ thống</a:t>
            </a:r>
          </a:p>
        </p:txBody>
      </p:sp>
      <p:sp>
        <p:nvSpPr>
          <p:cNvPr id="25" name="TextBox 25"/>
          <p:cNvSpPr txBox="1"/>
          <p:nvPr/>
        </p:nvSpPr>
        <p:spPr>
          <a:xfrm>
            <a:off x="2391017" y="3041873"/>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563779"/>
                </a:solidFill>
                <a:latin typeface="Montserrat Classic Bold"/>
              </a:rPr>
              <a:t>1</a:t>
            </a:r>
          </a:p>
        </p:txBody>
      </p:sp>
      <p:sp>
        <p:nvSpPr>
          <p:cNvPr id="26" name="TextBox 26"/>
          <p:cNvSpPr txBox="1"/>
          <p:nvPr/>
        </p:nvSpPr>
        <p:spPr>
          <a:xfrm>
            <a:off x="3430607" y="3003773"/>
            <a:ext cx="7958219" cy="966665"/>
          </a:xfrm>
          <a:prstGeom prst="rect">
            <a:avLst/>
          </a:prstGeom>
        </p:spPr>
        <p:txBody>
          <a:bodyPr lIns="0" tIns="0" rIns="0" bIns="0" rtlCol="0" anchor="t">
            <a:spAutoFit/>
          </a:bodyPr>
          <a:lstStyle/>
          <a:p>
            <a:pPr algn="l">
              <a:lnSpc>
                <a:spcPts val="8533"/>
              </a:lnSpc>
            </a:pPr>
            <a:r>
              <a:rPr lang="en-US" sz="4266">
                <a:solidFill>
                  <a:srgbClr val="563779"/>
                </a:solidFill>
                <a:latin typeface="Noto Sans"/>
              </a:rPr>
              <a:t>Tổng quan về đề tài</a:t>
            </a:r>
          </a:p>
        </p:txBody>
      </p:sp>
      <p:sp>
        <p:nvSpPr>
          <p:cNvPr id="27" name="TextBox 27"/>
          <p:cNvSpPr txBox="1"/>
          <p:nvPr/>
        </p:nvSpPr>
        <p:spPr>
          <a:xfrm>
            <a:off x="2391017" y="4271819"/>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563779"/>
                </a:solidFill>
                <a:latin typeface="Montserrat Classic Bold"/>
              </a:rPr>
              <a:t>2</a:t>
            </a:r>
          </a:p>
        </p:txBody>
      </p:sp>
      <p:sp>
        <p:nvSpPr>
          <p:cNvPr id="28" name="TextBox 28"/>
          <p:cNvSpPr txBox="1"/>
          <p:nvPr/>
        </p:nvSpPr>
        <p:spPr>
          <a:xfrm>
            <a:off x="2391017" y="5501766"/>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563779"/>
                </a:solidFill>
                <a:latin typeface="Montserrat Classic Bold"/>
              </a:rPr>
              <a:t>3</a:t>
            </a:r>
          </a:p>
        </p:txBody>
      </p:sp>
      <p:sp>
        <p:nvSpPr>
          <p:cNvPr id="29" name="TextBox 29"/>
          <p:cNvSpPr txBox="1"/>
          <p:nvPr/>
        </p:nvSpPr>
        <p:spPr>
          <a:xfrm>
            <a:off x="2391017" y="6731712"/>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563779"/>
                </a:solidFill>
                <a:latin typeface="Montserrat Classic Bold"/>
              </a:rPr>
              <a:t>4</a:t>
            </a:r>
          </a:p>
        </p:txBody>
      </p:sp>
      <p:sp>
        <p:nvSpPr>
          <p:cNvPr id="30" name="TextBox 30"/>
          <p:cNvSpPr txBox="1"/>
          <p:nvPr/>
        </p:nvSpPr>
        <p:spPr>
          <a:xfrm>
            <a:off x="2141565" y="1323689"/>
            <a:ext cx="8755035" cy="842783"/>
          </a:xfrm>
          <a:prstGeom prst="rect">
            <a:avLst/>
          </a:prstGeom>
        </p:spPr>
        <p:txBody>
          <a:bodyPr wrap="square" lIns="0" tIns="0" rIns="0" bIns="0" rtlCol="0" anchor="t">
            <a:spAutoFit/>
          </a:bodyPr>
          <a:lstStyle/>
          <a:p>
            <a:pPr algn="ctr">
              <a:lnSpc>
                <a:spcPts val="7000"/>
              </a:lnSpc>
            </a:pPr>
            <a:r>
              <a:rPr lang="en-US" sz="5000">
                <a:solidFill>
                  <a:srgbClr val="360740"/>
                </a:solidFill>
                <a:latin typeface="Muli Bold"/>
              </a:rPr>
              <a:t>NỘI DUNG THUYẾT TRÌNH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E1EC"/>
        </a:solidFill>
        <a:effectLst/>
      </p:bgPr>
    </p:bg>
    <p:spTree>
      <p:nvGrpSpPr>
        <p:cNvPr id="1" name=""/>
        <p:cNvGrpSpPr/>
        <p:nvPr/>
      </p:nvGrpSpPr>
      <p:grpSpPr>
        <a:xfrm>
          <a:off x="0" y="0"/>
          <a:ext cx="0" cy="0"/>
          <a:chOff x="0" y="0"/>
          <a:chExt cx="0" cy="0"/>
        </a:xfrm>
      </p:grpSpPr>
      <p:sp>
        <p:nvSpPr>
          <p:cNvPr id="2" name="Freeform 2"/>
          <p:cNvSpPr/>
          <p:nvPr/>
        </p:nvSpPr>
        <p:spPr>
          <a:xfrm>
            <a:off x="440440" y="7869552"/>
            <a:ext cx="805639" cy="2877283"/>
          </a:xfrm>
          <a:custGeom>
            <a:avLst/>
            <a:gdLst/>
            <a:ahLst/>
            <a:cxnLst/>
            <a:rect l="l" t="t" r="r" b="b"/>
            <a:pathLst>
              <a:path w="805639" h="2877283">
                <a:moveTo>
                  <a:pt x="0" y="0"/>
                </a:moveTo>
                <a:lnTo>
                  <a:pt x="805639" y="0"/>
                </a:lnTo>
                <a:lnTo>
                  <a:pt x="805639" y="2877283"/>
                </a:lnTo>
                <a:lnTo>
                  <a:pt x="0" y="2877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859972" y="-397473"/>
            <a:ext cx="798657" cy="2852346"/>
          </a:xfrm>
          <a:custGeom>
            <a:avLst/>
            <a:gdLst/>
            <a:ahLst/>
            <a:cxnLst/>
            <a:rect l="l" t="t" r="r" b="b"/>
            <a:pathLst>
              <a:path w="798657" h="2852346">
                <a:moveTo>
                  <a:pt x="0" y="0"/>
                </a:moveTo>
                <a:lnTo>
                  <a:pt x="798656" y="0"/>
                </a:lnTo>
                <a:lnTo>
                  <a:pt x="798656" y="2852346"/>
                </a:lnTo>
                <a:lnTo>
                  <a:pt x="0" y="2852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244181">
            <a:off x="16838738" y="8486756"/>
            <a:ext cx="2024829" cy="1961553"/>
          </a:xfrm>
          <a:custGeom>
            <a:avLst/>
            <a:gdLst/>
            <a:ahLst/>
            <a:cxnLst/>
            <a:rect l="l" t="t" r="r" b="b"/>
            <a:pathLst>
              <a:path w="2024829" h="1961553">
                <a:moveTo>
                  <a:pt x="0" y="0"/>
                </a:moveTo>
                <a:lnTo>
                  <a:pt x="2024828" y="0"/>
                </a:lnTo>
                <a:lnTo>
                  <a:pt x="2024828" y="1961553"/>
                </a:lnTo>
                <a:lnTo>
                  <a:pt x="0" y="19615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100000">
            <a:off x="-661645" y="-348162"/>
            <a:ext cx="2204169" cy="2135289"/>
          </a:xfrm>
          <a:custGeom>
            <a:avLst/>
            <a:gdLst/>
            <a:ahLst/>
            <a:cxnLst/>
            <a:rect l="l" t="t" r="r" b="b"/>
            <a:pathLst>
              <a:path w="2204169" h="2135289">
                <a:moveTo>
                  <a:pt x="0" y="0"/>
                </a:moveTo>
                <a:lnTo>
                  <a:pt x="2204169" y="0"/>
                </a:lnTo>
                <a:lnTo>
                  <a:pt x="2204169" y="2135289"/>
                </a:lnTo>
                <a:lnTo>
                  <a:pt x="0" y="2135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246079" y="1359213"/>
            <a:ext cx="9551381"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4.2. Hạnchế</a:t>
            </a:r>
          </a:p>
        </p:txBody>
      </p:sp>
      <p:sp>
        <p:nvSpPr>
          <p:cNvPr id="7" name="TextBox 7"/>
          <p:cNvSpPr txBox="1"/>
          <p:nvPr/>
        </p:nvSpPr>
        <p:spPr>
          <a:xfrm>
            <a:off x="1246079" y="402912"/>
            <a:ext cx="11695078"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4. Kết luận và hướng phát triển</a:t>
            </a:r>
          </a:p>
        </p:txBody>
      </p:sp>
      <p:sp>
        <p:nvSpPr>
          <p:cNvPr id="8" name="TextBox 8"/>
          <p:cNvSpPr txBox="1"/>
          <p:nvPr/>
        </p:nvSpPr>
        <p:spPr>
          <a:xfrm>
            <a:off x="843259" y="2630738"/>
            <a:ext cx="15748019" cy="5484496"/>
          </a:xfrm>
          <a:prstGeom prst="rect">
            <a:avLst/>
          </a:prstGeom>
        </p:spPr>
        <p:txBody>
          <a:bodyPr lIns="0" tIns="0" rIns="0" bIns="0" rtlCol="0" anchor="t">
            <a:spAutoFit/>
          </a:bodyPr>
          <a:lstStyle/>
          <a:p>
            <a:pPr marL="863593" lvl="1" indent="-431796" algn="just">
              <a:lnSpc>
                <a:spcPts val="6239"/>
              </a:lnSpc>
              <a:buFont typeface="Arial"/>
              <a:buChar char="•"/>
            </a:pPr>
            <a:r>
              <a:rPr lang="en-US" sz="3999" spc="143">
                <a:solidFill>
                  <a:srgbClr val="00092E"/>
                </a:solidFill>
                <a:latin typeface="Tahoma"/>
              </a:rPr>
              <a:t>Chưa tạo được các chức năng khuyến mãi. </a:t>
            </a:r>
          </a:p>
          <a:p>
            <a:pPr marL="863593" lvl="1" indent="-431796" algn="just">
              <a:lnSpc>
                <a:spcPts val="6239"/>
              </a:lnSpc>
              <a:buFont typeface="Arial"/>
              <a:buChar char="•"/>
            </a:pPr>
            <a:r>
              <a:rPr lang="en-US" sz="3999" spc="143">
                <a:solidFill>
                  <a:srgbClr val="00092E"/>
                </a:solidFill>
                <a:latin typeface="Tahoma"/>
              </a:rPr>
              <a:t>Do thời gian có hạn và kỹ năng lập trình còn hạn chế nên sản phẩm website chưa thật sự được hoàn thiện với người dùng.</a:t>
            </a:r>
          </a:p>
          <a:p>
            <a:pPr marL="863593" lvl="1" indent="-431796" algn="just">
              <a:lnSpc>
                <a:spcPts val="6239"/>
              </a:lnSpc>
              <a:buFont typeface="Arial"/>
              <a:buChar char="•"/>
            </a:pPr>
            <a:r>
              <a:rPr lang="en-US" sz="3999" spc="143">
                <a:solidFill>
                  <a:srgbClr val="00092E"/>
                </a:solidFill>
                <a:latin typeface="Tahoma"/>
              </a:rPr>
              <a:t>Trong thời gian tới nhóm chúng em sẽ cố gắng hoàn thiện và mở rộng các chức năng hiện thời và cố gắng bổ sung thêm các chức năng mới mang lại sự tiện ích hơn cho người dùng.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1EC"/>
        </a:solidFill>
        <a:effectLst/>
      </p:bgPr>
    </p:bg>
    <p:spTree>
      <p:nvGrpSpPr>
        <p:cNvPr id="1" name=""/>
        <p:cNvGrpSpPr/>
        <p:nvPr/>
      </p:nvGrpSpPr>
      <p:grpSpPr>
        <a:xfrm>
          <a:off x="0" y="0"/>
          <a:ext cx="0" cy="0"/>
          <a:chOff x="0" y="0"/>
          <a:chExt cx="0" cy="0"/>
        </a:xfrm>
      </p:grpSpPr>
      <p:sp>
        <p:nvSpPr>
          <p:cNvPr id="2" name="Freeform 2"/>
          <p:cNvSpPr/>
          <p:nvPr/>
        </p:nvSpPr>
        <p:spPr>
          <a:xfrm>
            <a:off x="440440" y="7869552"/>
            <a:ext cx="805639" cy="2877283"/>
          </a:xfrm>
          <a:custGeom>
            <a:avLst/>
            <a:gdLst/>
            <a:ahLst/>
            <a:cxnLst/>
            <a:rect l="l" t="t" r="r" b="b"/>
            <a:pathLst>
              <a:path w="805639" h="2877283">
                <a:moveTo>
                  <a:pt x="0" y="0"/>
                </a:moveTo>
                <a:lnTo>
                  <a:pt x="805639" y="0"/>
                </a:lnTo>
                <a:lnTo>
                  <a:pt x="805639" y="2877283"/>
                </a:lnTo>
                <a:lnTo>
                  <a:pt x="0" y="2877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859972" y="-397473"/>
            <a:ext cx="798657" cy="2852346"/>
          </a:xfrm>
          <a:custGeom>
            <a:avLst/>
            <a:gdLst/>
            <a:ahLst/>
            <a:cxnLst/>
            <a:rect l="l" t="t" r="r" b="b"/>
            <a:pathLst>
              <a:path w="798657" h="2852346">
                <a:moveTo>
                  <a:pt x="0" y="0"/>
                </a:moveTo>
                <a:lnTo>
                  <a:pt x="798656" y="0"/>
                </a:lnTo>
                <a:lnTo>
                  <a:pt x="798656" y="2852346"/>
                </a:lnTo>
                <a:lnTo>
                  <a:pt x="0" y="2852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244181">
            <a:off x="16838738" y="8486756"/>
            <a:ext cx="2024829" cy="1961553"/>
          </a:xfrm>
          <a:custGeom>
            <a:avLst/>
            <a:gdLst/>
            <a:ahLst/>
            <a:cxnLst/>
            <a:rect l="l" t="t" r="r" b="b"/>
            <a:pathLst>
              <a:path w="2024829" h="1961553">
                <a:moveTo>
                  <a:pt x="0" y="0"/>
                </a:moveTo>
                <a:lnTo>
                  <a:pt x="2024828" y="0"/>
                </a:lnTo>
                <a:lnTo>
                  <a:pt x="2024828" y="1961553"/>
                </a:lnTo>
                <a:lnTo>
                  <a:pt x="0" y="19615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100000">
            <a:off x="-661645" y="-348162"/>
            <a:ext cx="2204169" cy="2135289"/>
          </a:xfrm>
          <a:custGeom>
            <a:avLst/>
            <a:gdLst/>
            <a:ahLst/>
            <a:cxnLst/>
            <a:rect l="l" t="t" r="r" b="b"/>
            <a:pathLst>
              <a:path w="2204169" h="2135289">
                <a:moveTo>
                  <a:pt x="0" y="0"/>
                </a:moveTo>
                <a:lnTo>
                  <a:pt x="2204169" y="0"/>
                </a:lnTo>
                <a:lnTo>
                  <a:pt x="2204169" y="2135289"/>
                </a:lnTo>
                <a:lnTo>
                  <a:pt x="0" y="2135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246079" y="1359213"/>
            <a:ext cx="9551381"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4.3. Hướngphát triển</a:t>
            </a:r>
          </a:p>
        </p:txBody>
      </p:sp>
      <p:sp>
        <p:nvSpPr>
          <p:cNvPr id="7" name="TextBox 7"/>
          <p:cNvSpPr txBox="1"/>
          <p:nvPr/>
        </p:nvSpPr>
        <p:spPr>
          <a:xfrm>
            <a:off x="1246079" y="402912"/>
            <a:ext cx="11695078"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4. Kết luận và hướng phát triển</a:t>
            </a:r>
          </a:p>
        </p:txBody>
      </p:sp>
      <p:sp>
        <p:nvSpPr>
          <p:cNvPr id="8" name="TextBox 8"/>
          <p:cNvSpPr txBox="1"/>
          <p:nvPr/>
        </p:nvSpPr>
        <p:spPr>
          <a:xfrm>
            <a:off x="843259" y="2630738"/>
            <a:ext cx="15748019" cy="5484496"/>
          </a:xfrm>
          <a:prstGeom prst="rect">
            <a:avLst/>
          </a:prstGeom>
        </p:spPr>
        <p:txBody>
          <a:bodyPr lIns="0" tIns="0" rIns="0" bIns="0" rtlCol="0" anchor="t">
            <a:spAutoFit/>
          </a:bodyPr>
          <a:lstStyle/>
          <a:p>
            <a:pPr marL="863593" lvl="1" indent="-431796" algn="just">
              <a:lnSpc>
                <a:spcPts val="6239"/>
              </a:lnSpc>
              <a:buFont typeface="Arial"/>
              <a:buChar char="•"/>
            </a:pPr>
            <a:r>
              <a:rPr lang="en-US" sz="3999" spc="143">
                <a:solidFill>
                  <a:srgbClr val="00092E"/>
                </a:solidFill>
                <a:latin typeface="Tahoma"/>
              </a:rPr>
              <a:t>Phát triển thêm các hình thức thanh toán khác có thể phù hợp với những nhu cầu của khách hàng.</a:t>
            </a:r>
          </a:p>
          <a:p>
            <a:pPr marL="863593" lvl="1" indent="-431796" algn="just">
              <a:lnSpc>
                <a:spcPts val="6239"/>
              </a:lnSpc>
              <a:buFont typeface="Arial"/>
              <a:buChar char="•"/>
            </a:pPr>
            <a:r>
              <a:rPr lang="en-US" sz="3999" spc="143">
                <a:solidFill>
                  <a:srgbClr val="00092E"/>
                </a:solidFill>
                <a:latin typeface="Tahoma"/>
              </a:rPr>
              <a:t>Phát triển hệ thống giới thiệu phòng óc của khách sạn không chỉ bằng hình ảnh mà còn có thể quảng bá bằng video để khách hàng có cái nhìn sinh động hơn.</a:t>
            </a:r>
          </a:p>
          <a:p>
            <a:pPr marL="863593" lvl="1" indent="-431796" algn="just">
              <a:lnSpc>
                <a:spcPts val="6239"/>
              </a:lnSpc>
              <a:buFont typeface="Arial"/>
              <a:buChar char="•"/>
            </a:pPr>
            <a:r>
              <a:rPr lang="en-US" sz="3999" spc="143">
                <a:solidFill>
                  <a:srgbClr val="00092E"/>
                </a:solidFill>
                <a:latin typeface="Tahoma"/>
              </a:rPr>
              <a:t>Tiến hành tối ưu lại trang web để có một trang web hoàn chỉnh hơn, chuyên nghiệp hơn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DF8"/>
        </a:solidFill>
        <a:effectLst/>
      </p:bgPr>
    </p:bg>
    <p:spTree>
      <p:nvGrpSpPr>
        <p:cNvPr id="1" name=""/>
        <p:cNvGrpSpPr/>
        <p:nvPr/>
      </p:nvGrpSpPr>
      <p:grpSpPr>
        <a:xfrm>
          <a:off x="0" y="0"/>
          <a:ext cx="0" cy="0"/>
          <a:chOff x="0" y="0"/>
          <a:chExt cx="0" cy="0"/>
        </a:xfrm>
      </p:grpSpPr>
      <p:sp>
        <p:nvSpPr>
          <p:cNvPr id="2" name="Freeform 2"/>
          <p:cNvSpPr/>
          <p:nvPr/>
        </p:nvSpPr>
        <p:spPr>
          <a:xfrm>
            <a:off x="0" y="-100859"/>
            <a:ext cx="10535589" cy="10535589"/>
          </a:xfrm>
          <a:custGeom>
            <a:avLst/>
            <a:gdLst/>
            <a:ahLst/>
            <a:cxnLst/>
            <a:rect l="l" t="t" r="r" b="b"/>
            <a:pathLst>
              <a:path w="10535589" h="10535589">
                <a:moveTo>
                  <a:pt x="0" y="0"/>
                </a:moveTo>
                <a:lnTo>
                  <a:pt x="10535589" y="0"/>
                </a:lnTo>
                <a:lnTo>
                  <a:pt x="10535589" y="10535588"/>
                </a:lnTo>
                <a:lnTo>
                  <a:pt x="0" y="10535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28433">
            <a:off x="9636973" y="-953414"/>
            <a:ext cx="9586173" cy="13549361"/>
          </a:xfrm>
          <a:custGeom>
            <a:avLst/>
            <a:gdLst/>
            <a:ahLst/>
            <a:cxnLst/>
            <a:rect l="l" t="t" r="r" b="b"/>
            <a:pathLst>
              <a:path w="9586173" h="13549361">
                <a:moveTo>
                  <a:pt x="0" y="0"/>
                </a:moveTo>
                <a:lnTo>
                  <a:pt x="9586172" y="0"/>
                </a:lnTo>
                <a:lnTo>
                  <a:pt x="9586172" y="13549361"/>
                </a:lnTo>
                <a:lnTo>
                  <a:pt x="0" y="13549361"/>
                </a:lnTo>
                <a:lnTo>
                  <a:pt x="0" y="0"/>
                </a:lnTo>
                <a:close/>
              </a:path>
            </a:pathLst>
          </a:custGeom>
          <a:blipFill>
            <a:blip r:embed="rId4"/>
            <a:stretch>
              <a:fillRect/>
            </a:stretch>
          </a:blipFill>
        </p:spPr>
      </p:sp>
      <p:sp>
        <p:nvSpPr>
          <p:cNvPr id="4" name="Freeform 4"/>
          <p:cNvSpPr/>
          <p:nvPr/>
        </p:nvSpPr>
        <p:spPr>
          <a:xfrm rot="109871">
            <a:off x="2167959" y="1363754"/>
            <a:ext cx="13952082" cy="7559492"/>
          </a:xfrm>
          <a:custGeom>
            <a:avLst/>
            <a:gdLst/>
            <a:ahLst/>
            <a:cxnLst/>
            <a:rect l="l" t="t" r="r" b="b"/>
            <a:pathLst>
              <a:path w="13952082" h="7559492">
                <a:moveTo>
                  <a:pt x="0" y="0"/>
                </a:moveTo>
                <a:lnTo>
                  <a:pt x="13952082" y="0"/>
                </a:lnTo>
                <a:lnTo>
                  <a:pt x="13952082" y="7559492"/>
                </a:lnTo>
                <a:lnTo>
                  <a:pt x="0" y="7559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108661">
            <a:off x="4196246" y="3934142"/>
            <a:ext cx="9895176" cy="2437765"/>
          </a:xfrm>
          <a:prstGeom prst="rect">
            <a:avLst/>
          </a:prstGeom>
        </p:spPr>
        <p:txBody>
          <a:bodyPr lIns="0" tIns="0" rIns="0" bIns="0" rtlCol="0" anchor="t">
            <a:spAutoFit/>
          </a:bodyPr>
          <a:lstStyle/>
          <a:p>
            <a:pPr algn="ctr">
              <a:lnSpc>
                <a:spcPts val="6379"/>
              </a:lnSpc>
            </a:pPr>
            <a:r>
              <a:rPr lang="en-US" sz="5499">
                <a:solidFill>
                  <a:srgbClr val="000000"/>
                </a:solidFill>
                <a:latin typeface="Alegreya"/>
              </a:rPr>
              <a:t>Cảm ơn cô và các bạn đã theo dõi và lắng nghe bài thuyết trình  </a:t>
            </a:r>
          </a:p>
          <a:p>
            <a:pPr algn="ctr">
              <a:lnSpc>
                <a:spcPts val="6379"/>
              </a:lnSpc>
            </a:pPr>
            <a:r>
              <a:rPr lang="en-US" sz="5499">
                <a:solidFill>
                  <a:srgbClr val="000000"/>
                </a:solidFill>
                <a:latin typeface="Alegreya"/>
              </a:rPr>
              <a:t>của nhóm em.</a:t>
            </a:r>
          </a:p>
        </p:txBody>
      </p:sp>
      <p:sp>
        <p:nvSpPr>
          <p:cNvPr id="6" name="Freeform 6"/>
          <p:cNvSpPr/>
          <p:nvPr/>
        </p:nvSpPr>
        <p:spPr>
          <a:xfrm>
            <a:off x="1325581" y="4445824"/>
            <a:ext cx="496559" cy="496559"/>
          </a:xfrm>
          <a:custGeom>
            <a:avLst/>
            <a:gdLst/>
            <a:ahLst/>
            <a:cxnLst/>
            <a:rect l="l" t="t" r="r" b="b"/>
            <a:pathLst>
              <a:path w="496559" h="496559">
                <a:moveTo>
                  <a:pt x="0" y="0"/>
                </a:moveTo>
                <a:lnTo>
                  <a:pt x="496559" y="0"/>
                </a:lnTo>
                <a:lnTo>
                  <a:pt x="496559" y="496559"/>
                </a:lnTo>
                <a:lnTo>
                  <a:pt x="0" y="4965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4181780" y="7285431"/>
            <a:ext cx="496559" cy="496559"/>
          </a:xfrm>
          <a:custGeom>
            <a:avLst/>
            <a:gdLst/>
            <a:ahLst/>
            <a:cxnLst/>
            <a:rect l="l" t="t" r="r" b="b"/>
            <a:pathLst>
              <a:path w="496559" h="496559">
                <a:moveTo>
                  <a:pt x="0" y="0"/>
                </a:moveTo>
                <a:lnTo>
                  <a:pt x="496558" y="0"/>
                </a:lnTo>
                <a:lnTo>
                  <a:pt x="496558" y="496558"/>
                </a:lnTo>
                <a:lnTo>
                  <a:pt x="0" y="4965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1559729">
            <a:off x="17185312" y="7363127"/>
            <a:ext cx="1592859" cy="1955519"/>
          </a:xfrm>
          <a:custGeom>
            <a:avLst/>
            <a:gdLst/>
            <a:ahLst/>
            <a:cxnLst/>
            <a:rect l="l" t="t" r="r" b="b"/>
            <a:pathLst>
              <a:path w="1592859" h="1955519">
                <a:moveTo>
                  <a:pt x="0" y="0"/>
                </a:moveTo>
                <a:lnTo>
                  <a:pt x="1592859" y="0"/>
                </a:lnTo>
                <a:lnTo>
                  <a:pt x="1592859" y="1955519"/>
                </a:lnTo>
                <a:lnTo>
                  <a:pt x="0" y="19555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8398606">
            <a:off x="136190" y="-1133581"/>
            <a:ext cx="2378782" cy="4552692"/>
          </a:xfrm>
          <a:custGeom>
            <a:avLst/>
            <a:gdLst/>
            <a:ahLst/>
            <a:cxnLst/>
            <a:rect l="l" t="t" r="r" b="b"/>
            <a:pathLst>
              <a:path w="2378782" h="4552692">
                <a:moveTo>
                  <a:pt x="0" y="0"/>
                </a:moveTo>
                <a:lnTo>
                  <a:pt x="2378782" y="0"/>
                </a:lnTo>
                <a:lnTo>
                  <a:pt x="2378782" y="4552693"/>
                </a:lnTo>
                <a:lnTo>
                  <a:pt x="0" y="45526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379086" y="1028700"/>
            <a:ext cx="1194775" cy="939392"/>
          </a:xfrm>
          <a:custGeom>
            <a:avLst/>
            <a:gdLst/>
            <a:ahLst/>
            <a:cxnLst/>
            <a:rect l="l" t="t" r="r" b="b"/>
            <a:pathLst>
              <a:path w="1194775" h="939392">
                <a:moveTo>
                  <a:pt x="0" y="0"/>
                </a:moveTo>
                <a:lnTo>
                  <a:pt x="1194775" y="0"/>
                </a:lnTo>
                <a:lnTo>
                  <a:pt x="1194775" y="939392"/>
                </a:lnTo>
                <a:lnTo>
                  <a:pt x="0" y="939392"/>
                </a:lnTo>
                <a:lnTo>
                  <a:pt x="0" y="0"/>
                </a:lnTo>
                <a:close/>
              </a:path>
            </a:pathLst>
          </a:custGeom>
          <a:blipFill>
            <a:blip r:embed="rId13"/>
            <a:stretch>
              <a:fillRect/>
            </a:stretch>
          </a:blipFill>
        </p:spPr>
      </p:sp>
      <p:sp>
        <p:nvSpPr>
          <p:cNvPr id="11" name="Freeform 11"/>
          <p:cNvSpPr/>
          <p:nvPr/>
        </p:nvSpPr>
        <p:spPr>
          <a:xfrm rot="-1911223">
            <a:off x="1461370" y="3984607"/>
            <a:ext cx="2518334" cy="6256731"/>
          </a:xfrm>
          <a:custGeom>
            <a:avLst/>
            <a:gdLst/>
            <a:ahLst/>
            <a:cxnLst/>
            <a:rect l="l" t="t" r="r" b="b"/>
            <a:pathLst>
              <a:path w="2518334" h="6256731">
                <a:moveTo>
                  <a:pt x="0" y="0"/>
                </a:moveTo>
                <a:lnTo>
                  <a:pt x="2518334" y="0"/>
                </a:lnTo>
                <a:lnTo>
                  <a:pt x="2518334" y="6256731"/>
                </a:lnTo>
                <a:lnTo>
                  <a:pt x="0" y="6256731"/>
                </a:lnTo>
                <a:lnTo>
                  <a:pt x="0" y="0"/>
                </a:lnTo>
                <a:close/>
              </a:path>
            </a:pathLst>
          </a:custGeom>
          <a:blipFill>
            <a:blip r:embed="rId14"/>
            <a:stretch>
              <a:fillRect/>
            </a:stretch>
          </a:blipFill>
        </p:spPr>
      </p:sp>
      <p:sp>
        <p:nvSpPr>
          <p:cNvPr id="12" name="Freeform 12"/>
          <p:cNvSpPr/>
          <p:nvPr/>
        </p:nvSpPr>
        <p:spPr>
          <a:xfrm>
            <a:off x="13429352" y="1028700"/>
            <a:ext cx="3407983" cy="2730647"/>
          </a:xfrm>
          <a:custGeom>
            <a:avLst/>
            <a:gdLst/>
            <a:ahLst/>
            <a:cxnLst/>
            <a:rect l="l" t="t" r="r" b="b"/>
            <a:pathLst>
              <a:path w="3407983" h="2730647">
                <a:moveTo>
                  <a:pt x="0" y="0"/>
                </a:moveTo>
                <a:lnTo>
                  <a:pt x="3407983" y="0"/>
                </a:lnTo>
                <a:lnTo>
                  <a:pt x="3407983" y="2730647"/>
                </a:lnTo>
                <a:lnTo>
                  <a:pt x="0" y="2730647"/>
                </a:lnTo>
                <a:lnTo>
                  <a:pt x="0" y="0"/>
                </a:lnTo>
                <a:close/>
              </a:path>
            </a:pathLst>
          </a:custGeom>
          <a:blipFill>
            <a:blip r:embed="rId1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7E9ED"/>
        </a:solidFill>
        <a:effectLst/>
      </p:bgPr>
    </p:bg>
    <p:spTree>
      <p:nvGrpSpPr>
        <p:cNvPr id="1" name=""/>
        <p:cNvGrpSpPr/>
        <p:nvPr/>
      </p:nvGrpSpPr>
      <p:grpSpPr>
        <a:xfrm>
          <a:off x="0" y="0"/>
          <a:ext cx="0" cy="0"/>
          <a:chOff x="0" y="0"/>
          <a:chExt cx="0" cy="0"/>
        </a:xfrm>
      </p:grpSpPr>
      <p:grpSp>
        <p:nvGrpSpPr>
          <p:cNvPr id="2" name="Group 2"/>
          <p:cNvGrpSpPr/>
          <p:nvPr/>
        </p:nvGrpSpPr>
        <p:grpSpPr>
          <a:xfrm rot="1482590">
            <a:off x="18850014" y="2136803"/>
            <a:ext cx="5514654" cy="10784153"/>
            <a:chOff x="0" y="0"/>
            <a:chExt cx="1452419" cy="2840271"/>
          </a:xfrm>
        </p:grpSpPr>
        <p:sp>
          <p:nvSpPr>
            <p:cNvPr id="3" name="Freeform 3"/>
            <p:cNvSpPr/>
            <p:nvPr/>
          </p:nvSpPr>
          <p:spPr>
            <a:xfrm>
              <a:off x="0" y="0"/>
              <a:ext cx="1452419" cy="2840271"/>
            </a:xfrm>
            <a:custGeom>
              <a:avLst/>
              <a:gdLst/>
              <a:ahLst/>
              <a:cxnLst/>
              <a:rect l="l" t="t" r="r" b="b"/>
              <a:pathLst>
                <a:path w="1452419" h="2840271">
                  <a:moveTo>
                    <a:pt x="0" y="0"/>
                  </a:moveTo>
                  <a:lnTo>
                    <a:pt x="1452419" y="0"/>
                  </a:lnTo>
                  <a:lnTo>
                    <a:pt x="1452419" y="2840271"/>
                  </a:lnTo>
                  <a:lnTo>
                    <a:pt x="0" y="2840271"/>
                  </a:lnTo>
                  <a:close/>
                </a:path>
              </a:pathLst>
            </a:custGeom>
            <a:solidFill>
              <a:srgbClr val="FFFFFF"/>
            </a:solidFill>
          </p:spPr>
        </p:sp>
        <p:sp>
          <p:nvSpPr>
            <p:cNvPr id="4" name="TextBox 4"/>
            <p:cNvSpPr txBox="1"/>
            <p:nvPr/>
          </p:nvSpPr>
          <p:spPr>
            <a:xfrm>
              <a:off x="0" y="-38100"/>
              <a:ext cx="1452419" cy="287837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52608" y="2627767"/>
            <a:ext cx="10650177" cy="5972176"/>
          </a:xfrm>
          <a:prstGeom prst="rect">
            <a:avLst/>
          </a:prstGeom>
        </p:spPr>
        <p:txBody>
          <a:bodyPr lIns="0" tIns="0" rIns="0" bIns="0" rtlCol="0" anchor="t">
            <a:spAutoFit/>
          </a:bodyPr>
          <a:lstStyle/>
          <a:p>
            <a:pPr marL="863593" lvl="1" indent="-431796" algn="just">
              <a:lnSpc>
                <a:spcPts val="5999"/>
              </a:lnSpc>
              <a:buFont typeface="Arial"/>
              <a:buChar char="•"/>
            </a:pPr>
            <a:r>
              <a:rPr lang="en-US" sz="3999" spc="79">
                <a:solidFill>
                  <a:srgbClr val="00092E"/>
                </a:solidFill>
                <a:latin typeface="Tahoma"/>
              </a:rPr>
              <a:t>Với mong muốn đưa công nghệ thông tin đến gần hơn với mọi người.</a:t>
            </a:r>
          </a:p>
          <a:p>
            <a:pPr marL="863593" lvl="1" indent="-431796" algn="just">
              <a:lnSpc>
                <a:spcPts val="5999"/>
              </a:lnSpc>
              <a:buFont typeface="Arial"/>
              <a:buChar char="•"/>
            </a:pPr>
            <a:r>
              <a:rPr lang="en-US" sz="3999" spc="79">
                <a:solidFill>
                  <a:srgbClr val="00092E"/>
                </a:solidFill>
                <a:latin typeface="Tahoma"/>
              </a:rPr>
              <a:t>Giúp khách hàng có thể đặt phòng khách sạn ở mọi lúc mọi nơi, nhanh chóng thuận tiện. Đồng thời, nâng cao chất lượng phục vụ của khách sạn.</a:t>
            </a:r>
          </a:p>
          <a:p>
            <a:pPr marL="863593" lvl="1" indent="-431796" algn="just">
              <a:lnSpc>
                <a:spcPts val="5999"/>
              </a:lnSpc>
              <a:buFont typeface="Arial"/>
              <a:buChar char="•"/>
            </a:pPr>
            <a:r>
              <a:rPr lang="en-US" sz="3999" spc="79">
                <a:solidFill>
                  <a:srgbClr val="00092E"/>
                </a:solidFill>
                <a:latin typeface="Tahoma"/>
              </a:rPr>
              <a:t>Tiết kiệm thời gian quản lí và kiểm tra các đơn đặt phòng.</a:t>
            </a:r>
          </a:p>
        </p:txBody>
      </p:sp>
      <p:sp>
        <p:nvSpPr>
          <p:cNvPr id="6" name="Freeform 6"/>
          <p:cNvSpPr/>
          <p:nvPr/>
        </p:nvSpPr>
        <p:spPr>
          <a:xfrm>
            <a:off x="11550665" y="2070554"/>
            <a:ext cx="6450996" cy="6281657"/>
          </a:xfrm>
          <a:custGeom>
            <a:avLst/>
            <a:gdLst/>
            <a:ahLst/>
            <a:cxnLst/>
            <a:rect l="l" t="t" r="r" b="b"/>
            <a:pathLst>
              <a:path w="6450996" h="6281657">
                <a:moveTo>
                  <a:pt x="0" y="0"/>
                </a:moveTo>
                <a:lnTo>
                  <a:pt x="6450996" y="0"/>
                </a:lnTo>
                <a:lnTo>
                  <a:pt x="6450996" y="6281657"/>
                </a:lnTo>
                <a:lnTo>
                  <a:pt x="0" y="6281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1482590">
            <a:off x="-4607068" y="-5983872"/>
            <a:ext cx="5514654" cy="10784153"/>
            <a:chOff x="0" y="0"/>
            <a:chExt cx="1452419" cy="2840271"/>
          </a:xfrm>
        </p:grpSpPr>
        <p:sp>
          <p:nvSpPr>
            <p:cNvPr id="8" name="Freeform 8"/>
            <p:cNvSpPr/>
            <p:nvPr/>
          </p:nvSpPr>
          <p:spPr>
            <a:xfrm>
              <a:off x="0" y="0"/>
              <a:ext cx="1452419" cy="2840271"/>
            </a:xfrm>
            <a:custGeom>
              <a:avLst/>
              <a:gdLst/>
              <a:ahLst/>
              <a:cxnLst/>
              <a:rect l="l" t="t" r="r" b="b"/>
              <a:pathLst>
                <a:path w="1452419" h="2840271">
                  <a:moveTo>
                    <a:pt x="0" y="0"/>
                  </a:moveTo>
                  <a:lnTo>
                    <a:pt x="1452419" y="0"/>
                  </a:lnTo>
                  <a:lnTo>
                    <a:pt x="1452419" y="2840271"/>
                  </a:lnTo>
                  <a:lnTo>
                    <a:pt x="0" y="2840271"/>
                  </a:lnTo>
                  <a:close/>
                </a:path>
              </a:pathLst>
            </a:custGeom>
            <a:solidFill>
              <a:srgbClr val="FFFFFF"/>
            </a:solidFill>
          </p:spPr>
        </p:sp>
        <p:sp>
          <p:nvSpPr>
            <p:cNvPr id="9" name="TextBox 9"/>
            <p:cNvSpPr txBox="1"/>
            <p:nvPr/>
          </p:nvSpPr>
          <p:spPr>
            <a:xfrm>
              <a:off x="0" y="-38100"/>
              <a:ext cx="1452419" cy="287837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2830495">
            <a:off x="-1580645" y="8102945"/>
            <a:ext cx="5218690" cy="1831286"/>
          </a:xfrm>
          <a:custGeom>
            <a:avLst/>
            <a:gdLst/>
            <a:ahLst/>
            <a:cxnLst/>
            <a:rect l="l" t="t" r="r" b="b"/>
            <a:pathLst>
              <a:path w="5218690" h="1831286">
                <a:moveTo>
                  <a:pt x="0" y="0"/>
                </a:moveTo>
                <a:lnTo>
                  <a:pt x="5218690" y="0"/>
                </a:lnTo>
                <a:lnTo>
                  <a:pt x="5218690" y="1831286"/>
                </a:lnTo>
                <a:lnTo>
                  <a:pt x="0" y="1831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5400000">
            <a:off x="14776163" y="0"/>
            <a:ext cx="3511837" cy="3511837"/>
          </a:xfrm>
          <a:custGeom>
            <a:avLst/>
            <a:gdLst/>
            <a:ahLst/>
            <a:cxnLst/>
            <a:rect l="l" t="t" r="r" b="b"/>
            <a:pathLst>
              <a:path w="3511837" h="3511837">
                <a:moveTo>
                  <a:pt x="0" y="0"/>
                </a:moveTo>
                <a:lnTo>
                  <a:pt x="3511837" y="0"/>
                </a:lnTo>
                <a:lnTo>
                  <a:pt x="3511837" y="3511837"/>
                </a:lnTo>
                <a:lnTo>
                  <a:pt x="0" y="3511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761277" y="369956"/>
            <a:ext cx="11695078"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1. Tổng quan về đề tài</a:t>
            </a:r>
          </a:p>
        </p:txBody>
      </p:sp>
      <p:sp>
        <p:nvSpPr>
          <p:cNvPr id="13" name="TextBox 13"/>
          <p:cNvSpPr txBox="1"/>
          <p:nvPr/>
        </p:nvSpPr>
        <p:spPr>
          <a:xfrm>
            <a:off x="1457963" y="1646691"/>
            <a:ext cx="6136786"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1.1 Lý do chọn đề tài</a:t>
            </a:r>
          </a:p>
        </p:txBody>
      </p:sp>
      <p:sp>
        <p:nvSpPr>
          <p:cNvPr id="14" name="TextBox 14"/>
          <p:cNvSpPr txBox="1"/>
          <p:nvPr/>
        </p:nvSpPr>
        <p:spPr>
          <a:xfrm>
            <a:off x="11202785" y="8764588"/>
            <a:ext cx="6302003" cy="441325"/>
          </a:xfrm>
          <a:prstGeom prst="rect">
            <a:avLst/>
          </a:prstGeom>
        </p:spPr>
        <p:txBody>
          <a:bodyPr lIns="0" tIns="0" rIns="0" bIns="0" rtlCol="0" anchor="t">
            <a:spAutoFit/>
          </a:bodyPr>
          <a:lstStyle/>
          <a:p>
            <a:pPr algn="ctr">
              <a:lnSpc>
                <a:spcPts val="3500"/>
              </a:lnSpc>
            </a:pPr>
            <a:r>
              <a:rPr lang="en-US" sz="2500">
                <a:solidFill>
                  <a:srgbClr val="563779"/>
                </a:solidFill>
                <a:latin typeface="DejaVu Serif"/>
              </a:rPr>
              <a:t>Hình 1.1 Hình ảnh khách sạn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E9ED"/>
        </a:solidFill>
        <a:effectLst/>
      </p:bgPr>
    </p:bg>
    <p:spTree>
      <p:nvGrpSpPr>
        <p:cNvPr id="1" name=""/>
        <p:cNvGrpSpPr/>
        <p:nvPr/>
      </p:nvGrpSpPr>
      <p:grpSpPr>
        <a:xfrm>
          <a:off x="0" y="0"/>
          <a:ext cx="0" cy="0"/>
          <a:chOff x="0" y="0"/>
          <a:chExt cx="0" cy="0"/>
        </a:xfrm>
      </p:grpSpPr>
      <p:grpSp>
        <p:nvGrpSpPr>
          <p:cNvPr id="2" name="Group 2"/>
          <p:cNvGrpSpPr/>
          <p:nvPr/>
        </p:nvGrpSpPr>
        <p:grpSpPr>
          <a:xfrm rot="1482590">
            <a:off x="18850014" y="2136803"/>
            <a:ext cx="5514654" cy="10784153"/>
            <a:chOff x="0" y="0"/>
            <a:chExt cx="1452419" cy="2840271"/>
          </a:xfrm>
        </p:grpSpPr>
        <p:sp>
          <p:nvSpPr>
            <p:cNvPr id="3" name="Freeform 3"/>
            <p:cNvSpPr/>
            <p:nvPr/>
          </p:nvSpPr>
          <p:spPr>
            <a:xfrm>
              <a:off x="0" y="0"/>
              <a:ext cx="1452419" cy="2840271"/>
            </a:xfrm>
            <a:custGeom>
              <a:avLst/>
              <a:gdLst/>
              <a:ahLst/>
              <a:cxnLst/>
              <a:rect l="l" t="t" r="r" b="b"/>
              <a:pathLst>
                <a:path w="1452419" h="2840271">
                  <a:moveTo>
                    <a:pt x="0" y="0"/>
                  </a:moveTo>
                  <a:lnTo>
                    <a:pt x="1452419" y="0"/>
                  </a:lnTo>
                  <a:lnTo>
                    <a:pt x="1452419" y="2840271"/>
                  </a:lnTo>
                  <a:lnTo>
                    <a:pt x="0" y="2840271"/>
                  </a:lnTo>
                  <a:close/>
                </a:path>
              </a:pathLst>
            </a:custGeom>
            <a:solidFill>
              <a:srgbClr val="FFFFFF"/>
            </a:solidFill>
          </p:spPr>
        </p:sp>
        <p:sp>
          <p:nvSpPr>
            <p:cNvPr id="4" name="TextBox 4"/>
            <p:cNvSpPr txBox="1"/>
            <p:nvPr/>
          </p:nvSpPr>
          <p:spPr>
            <a:xfrm>
              <a:off x="0" y="-38100"/>
              <a:ext cx="1452419" cy="287837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52608" y="2627767"/>
            <a:ext cx="16295865" cy="5972176"/>
          </a:xfrm>
          <a:prstGeom prst="rect">
            <a:avLst/>
          </a:prstGeom>
        </p:spPr>
        <p:txBody>
          <a:bodyPr lIns="0" tIns="0" rIns="0" bIns="0" rtlCol="0" anchor="t">
            <a:spAutoFit/>
          </a:bodyPr>
          <a:lstStyle/>
          <a:p>
            <a:pPr marL="863593" lvl="1" indent="-431796" algn="just">
              <a:lnSpc>
                <a:spcPts val="5999"/>
              </a:lnSpc>
              <a:buFont typeface="Arial"/>
              <a:buChar char="•"/>
            </a:pPr>
            <a:r>
              <a:rPr lang="en-US" sz="3999" spc="79">
                <a:solidFill>
                  <a:srgbClr val="00092E"/>
                </a:solidFill>
                <a:latin typeface="Tahoma"/>
              </a:rPr>
              <a:t>Tạo ra một giao diện người dùng thân thiện, dễ sử dụng và hiệu quả để giúp người mua dễ dàng tìm kiếm và đặt phòng theo nhu cầu của họ.</a:t>
            </a:r>
          </a:p>
          <a:p>
            <a:pPr marL="863593" lvl="1" indent="-431796" algn="just">
              <a:lnSpc>
                <a:spcPts val="5999"/>
              </a:lnSpc>
              <a:buFont typeface="Arial"/>
              <a:buChar char="•"/>
            </a:pPr>
            <a:r>
              <a:rPr lang="en-US" sz="3999" spc="79">
                <a:solidFill>
                  <a:srgbClr val="00092E"/>
                </a:solidFill>
                <a:latin typeface="Tahoma"/>
              </a:rPr>
              <a:t>Cung cấp thông tin chi tiết và hữu ích về từng phòng cũng như loại phòng.</a:t>
            </a:r>
          </a:p>
          <a:p>
            <a:pPr marL="863593" lvl="1" indent="-431796" algn="just">
              <a:lnSpc>
                <a:spcPts val="5999"/>
              </a:lnSpc>
              <a:buFont typeface="Arial"/>
              <a:buChar char="•"/>
            </a:pPr>
            <a:r>
              <a:rPr lang="en-US" sz="3999" spc="79">
                <a:solidFill>
                  <a:srgbClr val="00092E"/>
                </a:solidFill>
                <a:latin typeface="Tahoma"/>
              </a:rPr>
              <a:t>Xây dựng hệ thống thanh toán an toàn và đáng tin cậy, nhận được lòng tin của khách hàng. Đồng thời đảm bảo thông tin cá nhân và giao dịch của họ được bảo mật an toàn.</a:t>
            </a:r>
          </a:p>
        </p:txBody>
      </p:sp>
      <p:grpSp>
        <p:nvGrpSpPr>
          <p:cNvPr id="6" name="Group 6"/>
          <p:cNvGrpSpPr/>
          <p:nvPr/>
        </p:nvGrpSpPr>
        <p:grpSpPr>
          <a:xfrm rot="1482590">
            <a:off x="-4607068" y="-5983872"/>
            <a:ext cx="5514654" cy="10784153"/>
            <a:chOff x="0" y="0"/>
            <a:chExt cx="1452419" cy="2840271"/>
          </a:xfrm>
        </p:grpSpPr>
        <p:sp>
          <p:nvSpPr>
            <p:cNvPr id="7" name="Freeform 7"/>
            <p:cNvSpPr/>
            <p:nvPr/>
          </p:nvSpPr>
          <p:spPr>
            <a:xfrm>
              <a:off x="0" y="0"/>
              <a:ext cx="1452419" cy="2840271"/>
            </a:xfrm>
            <a:custGeom>
              <a:avLst/>
              <a:gdLst/>
              <a:ahLst/>
              <a:cxnLst/>
              <a:rect l="l" t="t" r="r" b="b"/>
              <a:pathLst>
                <a:path w="1452419" h="2840271">
                  <a:moveTo>
                    <a:pt x="0" y="0"/>
                  </a:moveTo>
                  <a:lnTo>
                    <a:pt x="1452419" y="0"/>
                  </a:lnTo>
                  <a:lnTo>
                    <a:pt x="1452419" y="2840271"/>
                  </a:lnTo>
                  <a:lnTo>
                    <a:pt x="0" y="2840271"/>
                  </a:lnTo>
                  <a:close/>
                </a:path>
              </a:pathLst>
            </a:custGeom>
            <a:solidFill>
              <a:srgbClr val="FFFFFF"/>
            </a:solidFill>
          </p:spPr>
        </p:sp>
        <p:sp>
          <p:nvSpPr>
            <p:cNvPr id="8" name="TextBox 8"/>
            <p:cNvSpPr txBox="1"/>
            <p:nvPr/>
          </p:nvSpPr>
          <p:spPr>
            <a:xfrm>
              <a:off x="0" y="-38100"/>
              <a:ext cx="1452419" cy="287837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61277" y="369956"/>
            <a:ext cx="11695078"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1. Tổng quan về đề tài</a:t>
            </a:r>
          </a:p>
        </p:txBody>
      </p:sp>
      <p:sp>
        <p:nvSpPr>
          <p:cNvPr id="10" name="TextBox 10"/>
          <p:cNvSpPr txBox="1"/>
          <p:nvPr/>
        </p:nvSpPr>
        <p:spPr>
          <a:xfrm>
            <a:off x="1457963" y="1646691"/>
            <a:ext cx="6683121"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1.2 Mục tiêu của đề tài</a:t>
            </a:r>
          </a:p>
        </p:txBody>
      </p:sp>
      <p:sp>
        <p:nvSpPr>
          <p:cNvPr id="11" name="Freeform 11"/>
          <p:cNvSpPr/>
          <p:nvPr/>
        </p:nvSpPr>
        <p:spPr>
          <a:xfrm rot="2830495">
            <a:off x="-1580645" y="8102945"/>
            <a:ext cx="5218690" cy="1831286"/>
          </a:xfrm>
          <a:custGeom>
            <a:avLst/>
            <a:gdLst/>
            <a:ahLst/>
            <a:cxnLst/>
            <a:rect l="l" t="t" r="r" b="b"/>
            <a:pathLst>
              <a:path w="5218690" h="1831286">
                <a:moveTo>
                  <a:pt x="0" y="0"/>
                </a:moveTo>
                <a:lnTo>
                  <a:pt x="5218690" y="0"/>
                </a:lnTo>
                <a:lnTo>
                  <a:pt x="5218690" y="1831286"/>
                </a:lnTo>
                <a:lnTo>
                  <a:pt x="0" y="1831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14776163" y="0"/>
            <a:ext cx="3511837" cy="3511837"/>
          </a:xfrm>
          <a:custGeom>
            <a:avLst/>
            <a:gdLst/>
            <a:ahLst/>
            <a:cxnLst/>
            <a:rect l="l" t="t" r="r" b="b"/>
            <a:pathLst>
              <a:path w="3511837" h="3511837">
                <a:moveTo>
                  <a:pt x="0" y="0"/>
                </a:moveTo>
                <a:lnTo>
                  <a:pt x="3511837" y="0"/>
                </a:lnTo>
                <a:lnTo>
                  <a:pt x="3511837" y="3511837"/>
                </a:lnTo>
                <a:lnTo>
                  <a:pt x="0" y="35118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7E9ED"/>
        </a:solidFill>
        <a:effectLst/>
      </p:bgPr>
    </p:bg>
    <p:spTree>
      <p:nvGrpSpPr>
        <p:cNvPr id="1" name=""/>
        <p:cNvGrpSpPr/>
        <p:nvPr/>
      </p:nvGrpSpPr>
      <p:grpSpPr>
        <a:xfrm>
          <a:off x="0" y="0"/>
          <a:ext cx="0" cy="0"/>
          <a:chOff x="0" y="0"/>
          <a:chExt cx="0" cy="0"/>
        </a:xfrm>
      </p:grpSpPr>
      <p:sp>
        <p:nvSpPr>
          <p:cNvPr id="2" name="TextBox 2"/>
          <p:cNvSpPr txBox="1"/>
          <p:nvPr/>
        </p:nvSpPr>
        <p:spPr>
          <a:xfrm>
            <a:off x="1738886" y="2727802"/>
            <a:ext cx="15390509" cy="5219701"/>
          </a:xfrm>
          <a:prstGeom prst="rect">
            <a:avLst/>
          </a:prstGeom>
        </p:spPr>
        <p:txBody>
          <a:bodyPr lIns="0" tIns="0" rIns="0" bIns="0" rtlCol="0" anchor="t">
            <a:spAutoFit/>
          </a:bodyPr>
          <a:lstStyle/>
          <a:p>
            <a:pPr algn="just">
              <a:lnSpc>
                <a:spcPts val="5999"/>
              </a:lnSpc>
            </a:pPr>
            <a:r>
              <a:rPr lang="en-US" sz="3999" spc="79">
                <a:solidFill>
                  <a:srgbClr val="00092E"/>
                </a:solidFill>
                <a:latin typeface="Tahoma"/>
              </a:rPr>
              <a:t>Giao diện hệ thống quản lý đặt phòng được thiết kế với những tính năng sau: </a:t>
            </a:r>
          </a:p>
          <a:p>
            <a:pPr algn="just">
              <a:lnSpc>
                <a:spcPts val="5999"/>
              </a:lnSpc>
            </a:pPr>
            <a:r>
              <a:rPr lang="en-US" sz="3999" spc="79">
                <a:solidFill>
                  <a:srgbClr val="00092E"/>
                </a:solidFill>
                <a:latin typeface="Tahoma"/>
              </a:rPr>
              <a:t>   1. Khách hàng:</a:t>
            </a:r>
          </a:p>
          <a:p>
            <a:pPr marL="863593" lvl="1" indent="-431796" algn="just">
              <a:lnSpc>
                <a:spcPts val="5999"/>
              </a:lnSpc>
              <a:buFont typeface="Arial"/>
              <a:buChar char="•"/>
            </a:pPr>
            <a:r>
              <a:rPr lang="en-US" sz="3999" spc="79">
                <a:solidFill>
                  <a:srgbClr val="00092E"/>
                </a:solidFill>
                <a:latin typeface="Tahoma"/>
              </a:rPr>
              <a:t>Khách hàng có thể tìm kiếm thông tin phòng của khách sạn và có thể đặt phòng trực tuyến, đăng ký, đăng nhập, đăng xuất, chỉnh sửa thông tin cá nhân, thanh toán và xem lịch sử mua hàng.</a:t>
            </a:r>
          </a:p>
        </p:txBody>
      </p:sp>
      <p:sp>
        <p:nvSpPr>
          <p:cNvPr id="3" name="TextBox 3"/>
          <p:cNvSpPr txBox="1"/>
          <p:nvPr/>
        </p:nvSpPr>
        <p:spPr>
          <a:xfrm>
            <a:off x="1246079" y="402912"/>
            <a:ext cx="11695078"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2. Phân tích hệ thống</a:t>
            </a:r>
          </a:p>
        </p:txBody>
      </p:sp>
      <p:sp>
        <p:nvSpPr>
          <p:cNvPr id="4" name="TextBox 4"/>
          <p:cNvSpPr txBox="1"/>
          <p:nvPr/>
        </p:nvSpPr>
        <p:spPr>
          <a:xfrm>
            <a:off x="1246079" y="1491712"/>
            <a:ext cx="6995313"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2.1. Đặc tả hệ thống</a:t>
            </a:r>
          </a:p>
        </p:txBody>
      </p:sp>
      <p:sp>
        <p:nvSpPr>
          <p:cNvPr id="5" name="Freeform 5"/>
          <p:cNvSpPr/>
          <p:nvPr/>
        </p:nvSpPr>
        <p:spPr>
          <a:xfrm>
            <a:off x="440440" y="7869552"/>
            <a:ext cx="805639" cy="2877283"/>
          </a:xfrm>
          <a:custGeom>
            <a:avLst/>
            <a:gdLst/>
            <a:ahLst/>
            <a:cxnLst/>
            <a:rect l="l" t="t" r="r" b="b"/>
            <a:pathLst>
              <a:path w="805639" h="2877283">
                <a:moveTo>
                  <a:pt x="0" y="0"/>
                </a:moveTo>
                <a:lnTo>
                  <a:pt x="805639" y="0"/>
                </a:lnTo>
                <a:lnTo>
                  <a:pt x="805639" y="2877283"/>
                </a:lnTo>
                <a:lnTo>
                  <a:pt x="0" y="2877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730067" y="-260495"/>
            <a:ext cx="798657" cy="2852346"/>
          </a:xfrm>
          <a:custGeom>
            <a:avLst/>
            <a:gdLst/>
            <a:ahLst/>
            <a:cxnLst/>
            <a:rect l="l" t="t" r="r" b="b"/>
            <a:pathLst>
              <a:path w="798657" h="2852346">
                <a:moveTo>
                  <a:pt x="0" y="0"/>
                </a:moveTo>
                <a:lnTo>
                  <a:pt x="798656" y="0"/>
                </a:lnTo>
                <a:lnTo>
                  <a:pt x="798656" y="2852346"/>
                </a:lnTo>
                <a:lnTo>
                  <a:pt x="0" y="2852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4244181">
            <a:off x="16838738" y="8486756"/>
            <a:ext cx="2024829" cy="1961553"/>
          </a:xfrm>
          <a:custGeom>
            <a:avLst/>
            <a:gdLst/>
            <a:ahLst/>
            <a:cxnLst/>
            <a:rect l="l" t="t" r="r" b="b"/>
            <a:pathLst>
              <a:path w="2024829" h="1961553">
                <a:moveTo>
                  <a:pt x="0" y="0"/>
                </a:moveTo>
                <a:lnTo>
                  <a:pt x="2024828" y="0"/>
                </a:lnTo>
                <a:lnTo>
                  <a:pt x="2024828" y="1961553"/>
                </a:lnTo>
                <a:lnTo>
                  <a:pt x="0" y="19615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8100000">
            <a:off x="-661645" y="-348162"/>
            <a:ext cx="2204169" cy="2135289"/>
          </a:xfrm>
          <a:custGeom>
            <a:avLst/>
            <a:gdLst/>
            <a:ahLst/>
            <a:cxnLst/>
            <a:rect l="l" t="t" r="r" b="b"/>
            <a:pathLst>
              <a:path w="2204169" h="2135289">
                <a:moveTo>
                  <a:pt x="0" y="0"/>
                </a:moveTo>
                <a:lnTo>
                  <a:pt x="2204169" y="0"/>
                </a:lnTo>
                <a:lnTo>
                  <a:pt x="2204169" y="2135289"/>
                </a:lnTo>
                <a:lnTo>
                  <a:pt x="0" y="2135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7E9ED"/>
        </a:solidFill>
        <a:effectLst/>
      </p:bgPr>
    </p:bg>
    <p:spTree>
      <p:nvGrpSpPr>
        <p:cNvPr id="1" name=""/>
        <p:cNvGrpSpPr/>
        <p:nvPr/>
      </p:nvGrpSpPr>
      <p:grpSpPr>
        <a:xfrm>
          <a:off x="0" y="0"/>
          <a:ext cx="0" cy="0"/>
          <a:chOff x="0" y="0"/>
          <a:chExt cx="0" cy="0"/>
        </a:xfrm>
      </p:grpSpPr>
      <p:sp>
        <p:nvSpPr>
          <p:cNvPr id="2" name="TextBox 2"/>
          <p:cNvSpPr txBox="1"/>
          <p:nvPr/>
        </p:nvSpPr>
        <p:spPr>
          <a:xfrm>
            <a:off x="1738886" y="2727802"/>
            <a:ext cx="15390509" cy="5219701"/>
          </a:xfrm>
          <a:prstGeom prst="rect">
            <a:avLst/>
          </a:prstGeom>
        </p:spPr>
        <p:txBody>
          <a:bodyPr lIns="0" tIns="0" rIns="0" bIns="0" rtlCol="0" anchor="t">
            <a:spAutoFit/>
          </a:bodyPr>
          <a:lstStyle/>
          <a:p>
            <a:pPr algn="just">
              <a:lnSpc>
                <a:spcPts val="5999"/>
              </a:lnSpc>
            </a:pPr>
            <a:r>
              <a:rPr lang="en-US" sz="3999" spc="79">
                <a:solidFill>
                  <a:srgbClr val="00092E"/>
                </a:solidFill>
                <a:latin typeface="Tahoma"/>
              </a:rPr>
              <a:t>Giao diện hệ thống quản lý đặt phòng được thiết kế với những tính năng sau: </a:t>
            </a:r>
          </a:p>
          <a:p>
            <a:pPr algn="just">
              <a:lnSpc>
                <a:spcPts val="5999"/>
              </a:lnSpc>
            </a:pPr>
            <a:r>
              <a:rPr lang="en-US" sz="3999" spc="79">
                <a:solidFill>
                  <a:srgbClr val="00092E"/>
                </a:solidFill>
                <a:latin typeface="Tahoma"/>
              </a:rPr>
              <a:t> 2. Người quản trị có các quyền như:</a:t>
            </a:r>
          </a:p>
          <a:p>
            <a:pPr marL="863593" lvl="1" indent="-431796" algn="just">
              <a:lnSpc>
                <a:spcPts val="5999"/>
              </a:lnSpc>
              <a:buFont typeface="Arial"/>
              <a:buChar char="•"/>
            </a:pPr>
            <a:r>
              <a:rPr lang="en-US" sz="3999" spc="79">
                <a:solidFill>
                  <a:srgbClr val="00092E"/>
                </a:solidFill>
                <a:latin typeface="Tahoma"/>
              </a:rPr>
              <a:t>Quản lý đơn đặt hàng, xác nhận đơn hàng. Thống kê số lượng đơn đặt phòng của khách hàng.</a:t>
            </a:r>
          </a:p>
          <a:p>
            <a:pPr marL="863593" lvl="1" indent="-431796" algn="just">
              <a:lnSpc>
                <a:spcPts val="5999"/>
              </a:lnSpc>
              <a:buFont typeface="Arial"/>
              <a:buChar char="•"/>
            </a:pPr>
            <a:r>
              <a:rPr lang="en-US" sz="3999" spc="79">
                <a:solidFill>
                  <a:srgbClr val="00092E"/>
                </a:solidFill>
                <a:latin typeface="Tahoma"/>
              </a:rPr>
              <a:t>Quản lý người dùng, quản lý phòng và loại phòng</a:t>
            </a:r>
          </a:p>
          <a:p>
            <a:pPr marL="863593" lvl="1" indent="-431796" algn="just">
              <a:lnSpc>
                <a:spcPts val="5999"/>
              </a:lnSpc>
              <a:buFont typeface="Arial"/>
              <a:buChar char="•"/>
            </a:pPr>
            <a:r>
              <a:rPr lang="en-US" sz="3999" spc="79">
                <a:solidFill>
                  <a:srgbClr val="00092E"/>
                </a:solidFill>
                <a:latin typeface="Tahoma"/>
              </a:rPr>
              <a:t>Quản lý phản hồi, liên hệ</a:t>
            </a:r>
          </a:p>
        </p:txBody>
      </p:sp>
      <p:sp>
        <p:nvSpPr>
          <p:cNvPr id="3" name="Freeform 3"/>
          <p:cNvSpPr/>
          <p:nvPr/>
        </p:nvSpPr>
        <p:spPr>
          <a:xfrm>
            <a:off x="440440" y="7869552"/>
            <a:ext cx="805639" cy="2877283"/>
          </a:xfrm>
          <a:custGeom>
            <a:avLst/>
            <a:gdLst/>
            <a:ahLst/>
            <a:cxnLst/>
            <a:rect l="l" t="t" r="r" b="b"/>
            <a:pathLst>
              <a:path w="805639" h="2877283">
                <a:moveTo>
                  <a:pt x="0" y="0"/>
                </a:moveTo>
                <a:lnTo>
                  <a:pt x="805639" y="0"/>
                </a:lnTo>
                <a:lnTo>
                  <a:pt x="805639" y="2877283"/>
                </a:lnTo>
                <a:lnTo>
                  <a:pt x="0" y="2877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730067" y="-260495"/>
            <a:ext cx="798657" cy="2852346"/>
          </a:xfrm>
          <a:custGeom>
            <a:avLst/>
            <a:gdLst/>
            <a:ahLst/>
            <a:cxnLst/>
            <a:rect l="l" t="t" r="r" b="b"/>
            <a:pathLst>
              <a:path w="798657" h="2852346">
                <a:moveTo>
                  <a:pt x="0" y="0"/>
                </a:moveTo>
                <a:lnTo>
                  <a:pt x="798656" y="0"/>
                </a:lnTo>
                <a:lnTo>
                  <a:pt x="798656" y="2852346"/>
                </a:lnTo>
                <a:lnTo>
                  <a:pt x="0" y="2852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244181">
            <a:off x="16838738" y="8486756"/>
            <a:ext cx="2024829" cy="1961553"/>
          </a:xfrm>
          <a:custGeom>
            <a:avLst/>
            <a:gdLst/>
            <a:ahLst/>
            <a:cxnLst/>
            <a:rect l="l" t="t" r="r" b="b"/>
            <a:pathLst>
              <a:path w="2024829" h="1961553">
                <a:moveTo>
                  <a:pt x="0" y="0"/>
                </a:moveTo>
                <a:lnTo>
                  <a:pt x="2024828" y="0"/>
                </a:lnTo>
                <a:lnTo>
                  <a:pt x="2024828" y="1961553"/>
                </a:lnTo>
                <a:lnTo>
                  <a:pt x="0" y="19615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100000">
            <a:off x="-661645" y="-348162"/>
            <a:ext cx="2204169" cy="2135289"/>
          </a:xfrm>
          <a:custGeom>
            <a:avLst/>
            <a:gdLst/>
            <a:ahLst/>
            <a:cxnLst/>
            <a:rect l="l" t="t" r="r" b="b"/>
            <a:pathLst>
              <a:path w="2204169" h="2135289">
                <a:moveTo>
                  <a:pt x="0" y="0"/>
                </a:moveTo>
                <a:lnTo>
                  <a:pt x="2204169" y="0"/>
                </a:lnTo>
                <a:lnTo>
                  <a:pt x="2204169" y="2135289"/>
                </a:lnTo>
                <a:lnTo>
                  <a:pt x="0" y="2135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246079" y="402912"/>
            <a:ext cx="11695078"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2. Phân tích hệ thống</a:t>
            </a:r>
          </a:p>
        </p:txBody>
      </p:sp>
      <p:sp>
        <p:nvSpPr>
          <p:cNvPr id="8" name="TextBox 8"/>
          <p:cNvSpPr txBox="1"/>
          <p:nvPr/>
        </p:nvSpPr>
        <p:spPr>
          <a:xfrm>
            <a:off x="1246079" y="1491712"/>
            <a:ext cx="6995313"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2.1. Đặc tả hệ thống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7E9ED"/>
        </a:solidFill>
        <a:effectLst/>
      </p:bgPr>
    </p:bg>
    <p:spTree>
      <p:nvGrpSpPr>
        <p:cNvPr id="1" name=""/>
        <p:cNvGrpSpPr/>
        <p:nvPr/>
      </p:nvGrpSpPr>
      <p:grpSpPr>
        <a:xfrm>
          <a:off x="0" y="0"/>
          <a:ext cx="0" cy="0"/>
          <a:chOff x="0" y="0"/>
          <a:chExt cx="0" cy="0"/>
        </a:xfrm>
      </p:grpSpPr>
      <p:sp>
        <p:nvSpPr>
          <p:cNvPr id="2" name="TextBox 2"/>
          <p:cNvSpPr txBox="1"/>
          <p:nvPr/>
        </p:nvSpPr>
        <p:spPr>
          <a:xfrm>
            <a:off x="1738886" y="2727802"/>
            <a:ext cx="15390509" cy="5219701"/>
          </a:xfrm>
          <a:prstGeom prst="rect">
            <a:avLst/>
          </a:prstGeom>
        </p:spPr>
        <p:txBody>
          <a:bodyPr lIns="0" tIns="0" rIns="0" bIns="0" rtlCol="0" anchor="t">
            <a:spAutoFit/>
          </a:bodyPr>
          <a:lstStyle/>
          <a:p>
            <a:pPr algn="just">
              <a:lnSpc>
                <a:spcPts val="5999"/>
              </a:lnSpc>
            </a:pPr>
            <a:r>
              <a:rPr lang="en-US" sz="3999" spc="79">
                <a:solidFill>
                  <a:srgbClr val="00092E"/>
                </a:solidFill>
                <a:latin typeface="Tahoma"/>
              </a:rPr>
              <a:t>Giao diện hệ thống quản lý đặt phòng được thiết kế với những tính năng sau: </a:t>
            </a:r>
          </a:p>
          <a:p>
            <a:pPr algn="just">
              <a:lnSpc>
                <a:spcPts val="5999"/>
              </a:lnSpc>
            </a:pPr>
            <a:r>
              <a:rPr lang="en-US" sz="3999" spc="79">
                <a:solidFill>
                  <a:srgbClr val="00092E"/>
                </a:solidFill>
                <a:latin typeface="Tahoma"/>
              </a:rPr>
              <a:t>  3. Nhân viên có các quyền như:</a:t>
            </a:r>
          </a:p>
          <a:p>
            <a:pPr marL="863593" lvl="1" indent="-431796" algn="just">
              <a:lnSpc>
                <a:spcPts val="5999"/>
              </a:lnSpc>
              <a:buFont typeface="Arial"/>
              <a:buChar char="•"/>
            </a:pPr>
            <a:r>
              <a:rPr lang="en-US" sz="3999" spc="79">
                <a:solidFill>
                  <a:srgbClr val="00092E"/>
                </a:solidFill>
                <a:latin typeface="Tahoma"/>
              </a:rPr>
              <a:t>Quản lý đơn đặt hàng, xác nhận đơn hàng. Thống kê số lượng đơn đặt phòng của khách hàng.</a:t>
            </a:r>
          </a:p>
          <a:p>
            <a:pPr marL="863593" lvl="1" indent="-431796" algn="just">
              <a:lnSpc>
                <a:spcPts val="5999"/>
              </a:lnSpc>
              <a:buFont typeface="Arial"/>
              <a:buChar char="•"/>
            </a:pPr>
            <a:r>
              <a:rPr lang="en-US" sz="3999" spc="79">
                <a:solidFill>
                  <a:srgbClr val="00092E"/>
                </a:solidFill>
                <a:latin typeface="Tahoma"/>
              </a:rPr>
              <a:t>Quản lý phòng và loại phòng</a:t>
            </a:r>
          </a:p>
          <a:p>
            <a:pPr marL="863593" lvl="1" indent="-431796" algn="just">
              <a:lnSpc>
                <a:spcPts val="5999"/>
              </a:lnSpc>
              <a:buFont typeface="Arial"/>
              <a:buChar char="•"/>
            </a:pPr>
            <a:r>
              <a:rPr lang="en-US" sz="3999" spc="79">
                <a:solidFill>
                  <a:srgbClr val="00092E"/>
                </a:solidFill>
                <a:latin typeface="Tahoma"/>
              </a:rPr>
              <a:t>Quản lý phản hồi, liên hệ</a:t>
            </a:r>
          </a:p>
        </p:txBody>
      </p:sp>
      <p:sp>
        <p:nvSpPr>
          <p:cNvPr id="3" name="Freeform 3"/>
          <p:cNvSpPr/>
          <p:nvPr/>
        </p:nvSpPr>
        <p:spPr>
          <a:xfrm>
            <a:off x="440440" y="7869552"/>
            <a:ext cx="805639" cy="2877283"/>
          </a:xfrm>
          <a:custGeom>
            <a:avLst/>
            <a:gdLst/>
            <a:ahLst/>
            <a:cxnLst/>
            <a:rect l="l" t="t" r="r" b="b"/>
            <a:pathLst>
              <a:path w="805639" h="2877283">
                <a:moveTo>
                  <a:pt x="0" y="0"/>
                </a:moveTo>
                <a:lnTo>
                  <a:pt x="805639" y="0"/>
                </a:lnTo>
                <a:lnTo>
                  <a:pt x="805639" y="2877283"/>
                </a:lnTo>
                <a:lnTo>
                  <a:pt x="0" y="2877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730067" y="-260495"/>
            <a:ext cx="798657" cy="2852346"/>
          </a:xfrm>
          <a:custGeom>
            <a:avLst/>
            <a:gdLst/>
            <a:ahLst/>
            <a:cxnLst/>
            <a:rect l="l" t="t" r="r" b="b"/>
            <a:pathLst>
              <a:path w="798657" h="2852346">
                <a:moveTo>
                  <a:pt x="0" y="0"/>
                </a:moveTo>
                <a:lnTo>
                  <a:pt x="798656" y="0"/>
                </a:lnTo>
                <a:lnTo>
                  <a:pt x="798656" y="2852346"/>
                </a:lnTo>
                <a:lnTo>
                  <a:pt x="0" y="2852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244181">
            <a:off x="16838738" y="8486756"/>
            <a:ext cx="2024829" cy="1961553"/>
          </a:xfrm>
          <a:custGeom>
            <a:avLst/>
            <a:gdLst/>
            <a:ahLst/>
            <a:cxnLst/>
            <a:rect l="l" t="t" r="r" b="b"/>
            <a:pathLst>
              <a:path w="2024829" h="1961553">
                <a:moveTo>
                  <a:pt x="0" y="0"/>
                </a:moveTo>
                <a:lnTo>
                  <a:pt x="2024828" y="0"/>
                </a:lnTo>
                <a:lnTo>
                  <a:pt x="2024828" y="1961553"/>
                </a:lnTo>
                <a:lnTo>
                  <a:pt x="0" y="19615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100000">
            <a:off x="-661645" y="-348162"/>
            <a:ext cx="2204169" cy="2135289"/>
          </a:xfrm>
          <a:custGeom>
            <a:avLst/>
            <a:gdLst/>
            <a:ahLst/>
            <a:cxnLst/>
            <a:rect l="l" t="t" r="r" b="b"/>
            <a:pathLst>
              <a:path w="2204169" h="2135289">
                <a:moveTo>
                  <a:pt x="0" y="0"/>
                </a:moveTo>
                <a:lnTo>
                  <a:pt x="2204169" y="0"/>
                </a:lnTo>
                <a:lnTo>
                  <a:pt x="2204169" y="2135289"/>
                </a:lnTo>
                <a:lnTo>
                  <a:pt x="0" y="2135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246079" y="402912"/>
            <a:ext cx="11695078"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2. Phân tích hệ thống</a:t>
            </a:r>
          </a:p>
        </p:txBody>
      </p:sp>
      <p:sp>
        <p:nvSpPr>
          <p:cNvPr id="8" name="TextBox 8"/>
          <p:cNvSpPr txBox="1"/>
          <p:nvPr/>
        </p:nvSpPr>
        <p:spPr>
          <a:xfrm>
            <a:off x="1246079" y="1491712"/>
            <a:ext cx="6995313"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2.1. Đặc tả hệ thống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1EC"/>
        </a:solidFill>
        <a:effectLst/>
      </p:bgPr>
    </p:bg>
    <p:spTree>
      <p:nvGrpSpPr>
        <p:cNvPr id="1" name=""/>
        <p:cNvGrpSpPr/>
        <p:nvPr/>
      </p:nvGrpSpPr>
      <p:grpSpPr>
        <a:xfrm>
          <a:off x="0" y="0"/>
          <a:ext cx="0" cy="0"/>
          <a:chOff x="0" y="0"/>
          <a:chExt cx="0" cy="0"/>
        </a:xfrm>
      </p:grpSpPr>
      <p:sp>
        <p:nvSpPr>
          <p:cNvPr id="2" name="Freeform 2"/>
          <p:cNvSpPr/>
          <p:nvPr/>
        </p:nvSpPr>
        <p:spPr>
          <a:xfrm>
            <a:off x="440440" y="7869552"/>
            <a:ext cx="805639" cy="2877283"/>
          </a:xfrm>
          <a:custGeom>
            <a:avLst/>
            <a:gdLst/>
            <a:ahLst/>
            <a:cxnLst/>
            <a:rect l="l" t="t" r="r" b="b"/>
            <a:pathLst>
              <a:path w="805639" h="2877283">
                <a:moveTo>
                  <a:pt x="0" y="0"/>
                </a:moveTo>
                <a:lnTo>
                  <a:pt x="805639" y="0"/>
                </a:lnTo>
                <a:lnTo>
                  <a:pt x="805639" y="2877283"/>
                </a:lnTo>
                <a:lnTo>
                  <a:pt x="0" y="2877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30067" y="-260495"/>
            <a:ext cx="798657" cy="2852346"/>
          </a:xfrm>
          <a:custGeom>
            <a:avLst/>
            <a:gdLst/>
            <a:ahLst/>
            <a:cxnLst/>
            <a:rect l="l" t="t" r="r" b="b"/>
            <a:pathLst>
              <a:path w="798657" h="2852346">
                <a:moveTo>
                  <a:pt x="0" y="0"/>
                </a:moveTo>
                <a:lnTo>
                  <a:pt x="798656" y="0"/>
                </a:lnTo>
                <a:lnTo>
                  <a:pt x="798656" y="2852346"/>
                </a:lnTo>
                <a:lnTo>
                  <a:pt x="0" y="2852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244181">
            <a:off x="16838738" y="8486756"/>
            <a:ext cx="2024829" cy="1961553"/>
          </a:xfrm>
          <a:custGeom>
            <a:avLst/>
            <a:gdLst/>
            <a:ahLst/>
            <a:cxnLst/>
            <a:rect l="l" t="t" r="r" b="b"/>
            <a:pathLst>
              <a:path w="2024829" h="1961553">
                <a:moveTo>
                  <a:pt x="0" y="0"/>
                </a:moveTo>
                <a:lnTo>
                  <a:pt x="2024828" y="0"/>
                </a:lnTo>
                <a:lnTo>
                  <a:pt x="2024828" y="1961553"/>
                </a:lnTo>
                <a:lnTo>
                  <a:pt x="0" y="19615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100000">
            <a:off x="-661645" y="-348162"/>
            <a:ext cx="2204169" cy="2135289"/>
          </a:xfrm>
          <a:custGeom>
            <a:avLst/>
            <a:gdLst/>
            <a:ahLst/>
            <a:cxnLst/>
            <a:rect l="l" t="t" r="r" b="b"/>
            <a:pathLst>
              <a:path w="2204169" h="2135289">
                <a:moveTo>
                  <a:pt x="0" y="0"/>
                </a:moveTo>
                <a:lnTo>
                  <a:pt x="2204169" y="0"/>
                </a:lnTo>
                <a:lnTo>
                  <a:pt x="2204169" y="2135289"/>
                </a:lnTo>
                <a:lnTo>
                  <a:pt x="0" y="2135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359241" y="3883252"/>
            <a:ext cx="3734377" cy="4304977"/>
          </a:xfrm>
          <a:custGeom>
            <a:avLst/>
            <a:gdLst/>
            <a:ahLst/>
            <a:cxnLst/>
            <a:rect l="l" t="t" r="r" b="b"/>
            <a:pathLst>
              <a:path w="3734377" h="4304977">
                <a:moveTo>
                  <a:pt x="0" y="0"/>
                </a:moveTo>
                <a:lnTo>
                  <a:pt x="3734377" y="0"/>
                </a:lnTo>
                <a:lnTo>
                  <a:pt x="3734377" y="4304977"/>
                </a:lnTo>
                <a:lnTo>
                  <a:pt x="0" y="4304977"/>
                </a:lnTo>
                <a:lnTo>
                  <a:pt x="0" y="0"/>
                </a:lnTo>
                <a:close/>
              </a:path>
            </a:pathLst>
          </a:custGeom>
          <a:blipFill>
            <a:blip r:embed="rId6"/>
            <a:stretch>
              <a:fillRect/>
            </a:stretch>
          </a:blipFill>
        </p:spPr>
      </p:sp>
      <p:sp>
        <p:nvSpPr>
          <p:cNvPr id="7" name="Freeform 7"/>
          <p:cNvSpPr/>
          <p:nvPr/>
        </p:nvSpPr>
        <p:spPr>
          <a:xfrm>
            <a:off x="10123469" y="3883252"/>
            <a:ext cx="3437959" cy="4311237"/>
          </a:xfrm>
          <a:custGeom>
            <a:avLst/>
            <a:gdLst/>
            <a:ahLst/>
            <a:cxnLst/>
            <a:rect l="l" t="t" r="r" b="b"/>
            <a:pathLst>
              <a:path w="3437959" h="4311237">
                <a:moveTo>
                  <a:pt x="0" y="0"/>
                </a:moveTo>
                <a:lnTo>
                  <a:pt x="3437958" y="0"/>
                </a:lnTo>
                <a:lnTo>
                  <a:pt x="3437958" y="4311237"/>
                </a:lnTo>
                <a:lnTo>
                  <a:pt x="0" y="4311237"/>
                </a:lnTo>
                <a:lnTo>
                  <a:pt x="0" y="0"/>
                </a:lnTo>
                <a:close/>
              </a:path>
            </a:pathLst>
          </a:custGeom>
          <a:blipFill>
            <a:blip r:embed="rId7"/>
            <a:stretch>
              <a:fillRect/>
            </a:stretch>
          </a:blipFill>
        </p:spPr>
      </p:sp>
      <p:sp>
        <p:nvSpPr>
          <p:cNvPr id="8" name="TextBox 8"/>
          <p:cNvSpPr txBox="1"/>
          <p:nvPr/>
        </p:nvSpPr>
        <p:spPr>
          <a:xfrm>
            <a:off x="1246079" y="402912"/>
            <a:ext cx="11695078"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2. Phân tích hệ thống</a:t>
            </a:r>
          </a:p>
        </p:txBody>
      </p:sp>
      <p:sp>
        <p:nvSpPr>
          <p:cNvPr id="9" name="TextBox 9"/>
          <p:cNvSpPr txBox="1"/>
          <p:nvPr/>
        </p:nvSpPr>
        <p:spPr>
          <a:xfrm>
            <a:off x="1246079" y="1491712"/>
            <a:ext cx="6995313"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2.2 Phần mềm sử dụng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1EC"/>
        </a:solidFill>
        <a:effectLst/>
      </p:bgPr>
    </p:bg>
    <p:spTree>
      <p:nvGrpSpPr>
        <p:cNvPr id="1" name=""/>
        <p:cNvGrpSpPr/>
        <p:nvPr/>
      </p:nvGrpSpPr>
      <p:grpSpPr>
        <a:xfrm>
          <a:off x="0" y="0"/>
          <a:ext cx="0" cy="0"/>
          <a:chOff x="0" y="0"/>
          <a:chExt cx="0" cy="0"/>
        </a:xfrm>
      </p:grpSpPr>
      <p:sp>
        <p:nvSpPr>
          <p:cNvPr id="2" name="Freeform 2"/>
          <p:cNvSpPr/>
          <p:nvPr/>
        </p:nvSpPr>
        <p:spPr>
          <a:xfrm>
            <a:off x="440440" y="7869552"/>
            <a:ext cx="805639" cy="2877283"/>
          </a:xfrm>
          <a:custGeom>
            <a:avLst/>
            <a:gdLst/>
            <a:ahLst/>
            <a:cxnLst/>
            <a:rect l="l" t="t" r="r" b="b"/>
            <a:pathLst>
              <a:path w="805639" h="2877283">
                <a:moveTo>
                  <a:pt x="0" y="0"/>
                </a:moveTo>
                <a:lnTo>
                  <a:pt x="805639" y="0"/>
                </a:lnTo>
                <a:lnTo>
                  <a:pt x="805639" y="2877283"/>
                </a:lnTo>
                <a:lnTo>
                  <a:pt x="0" y="2877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859972" y="-397473"/>
            <a:ext cx="798657" cy="2852346"/>
          </a:xfrm>
          <a:custGeom>
            <a:avLst/>
            <a:gdLst/>
            <a:ahLst/>
            <a:cxnLst/>
            <a:rect l="l" t="t" r="r" b="b"/>
            <a:pathLst>
              <a:path w="798657" h="2852346">
                <a:moveTo>
                  <a:pt x="0" y="0"/>
                </a:moveTo>
                <a:lnTo>
                  <a:pt x="798656" y="0"/>
                </a:lnTo>
                <a:lnTo>
                  <a:pt x="798656" y="2852346"/>
                </a:lnTo>
                <a:lnTo>
                  <a:pt x="0" y="2852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244181">
            <a:off x="16838738" y="8486756"/>
            <a:ext cx="2024829" cy="1961553"/>
          </a:xfrm>
          <a:custGeom>
            <a:avLst/>
            <a:gdLst/>
            <a:ahLst/>
            <a:cxnLst/>
            <a:rect l="l" t="t" r="r" b="b"/>
            <a:pathLst>
              <a:path w="2024829" h="1961553">
                <a:moveTo>
                  <a:pt x="0" y="0"/>
                </a:moveTo>
                <a:lnTo>
                  <a:pt x="2024828" y="0"/>
                </a:lnTo>
                <a:lnTo>
                  <a:pt x="2024828" y="1961553"/>
                </a:lnTo>
                <a:lnTo>
                  <a:pt x="0" y="19615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100000">
            <a:off x="-661645" y="-348162"/>
            <a:ext cx="2204169" cy="2135289"/>
          </a:xfrm>
          <a:custGeom>
            <a:avLst/>
            <a:gdLst/>
            <a:ahLst/>
            <a:cxnLst/>
            <a:rect l="l" t="t" r="r" b="b"/>
            <a:pathLst>
              <a:path w="2204169" h="2135289">
                <a:moveTo>
                  <a:pt x="0" y="0"/>
                </a:moveTo>
                <a:lnTo>
                  <a:pt x="2204169" y="0"/>
                </a:lnTo>
                <a:lnTo>
                  <a:pt x="2204169" y="2135289"/>
                </a:lnTo>
                <a:lnTo>
                  <a:pt x="0" y="2135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21939" y="2390514"/>
            <a:ext cx="15444121" cy="6917679"/>
          </a:xfrm>
          <a:custGeom>
            <a:avLst/>
            <a:gdLst/>
            <a:ahLst/>
            <a:cxnLst/>
            <a:rect l="l" t="t" r="r" b="b"/>
            <a:pathLst>
              <a:path w="15444121" h="6917679">
                <a:moveTo>
                  <a:pt x="0" y="0"/>
                </a:moveTo>
                <a:lnTo>
                  <a:pt x="15444122" y="0"/>
                </a:lnTo>
                <a:lnTo>
                  <a:pt x="15444122" y="6917680"/>
                </a:lnTo>
                <a:lnTo>
                  <a:pt x="0" y="6917680"/>
                </a:lnTo>
                <a:lnTo>
                  <a:pt x="0" y="0"/>
                </a:lnTo>
                <a:close/>
              </a:path>
            </a:pathLst>
          </a:custGeom>
          <a:blipFill>
            <a:blip r:embed="rId6"/>
            <a:stretch>
              <a:fillRect/>
            </a:stretch>
          </a:blipFill>
        </p:spPr>
      </p:sp>
      <p:sp>
        <p:nvSpPr>
          <p:cNvPr id="7" name="TextBox 7"/>
          <p:cNvSpPr txBox="1"/>
          <p:nvPr/>
        </p:nvSpPr>
        <p:spPr>
          <a:xfrm>
            <a:off x="1246079" y="1359213"/>
            <a:ext cx="9551381" cy="762001"/>
          </a:xfrm>
          <a:prstGeom prst="rect">
            <a:avLst/>
          </a:prstGeom>
        </p:spPr>
        <p:txBody>
          <a:bodyPr lIns="0" tIns="0" rIns="0" bIns="0" rtlCol="0" anchor="t">
            <a:spAutoFit/>
          </a:bodyPr>
          <a:lstStyle/>
          <a:p>
            <a:pPr>
              <a:lnSpc>
                <a:spcPts val="6299"/>
              </a:lnSpc>
              <a:spcBef>
                <a:spcPct val="0"/>
              </a:spcBef>
            </a:pPr>
            <a:r>
              <a:rPr lang="en-US" sz="4499">
                <a:solidFill>
                  <a:srgbClr val="360740"/>
                </a:solidFill>
                <a:latin typeface="Public Sans Bold"/>
              </a:rPr>
              <a:t>2.3 Sơ đồ chức năng của hệ thống</a:t>
            </a:r>
          </a:p>
        </p:txBody>
      </p:sp>
      <p:sp>
        <p:nvSpPr>
          <p:cNvPr id="8" name="TextBox 8"/>
          <p:cNvSpPr txBox="1"/>
          <p:nvPr/>
        </p:nvSpPr>
        <p:spPr>
          <a:xfrm>
            <a:off x="1246079" y="402912"/>
            <a:ext cx="11695078" cy="1042025"/>
          </a:xfrm>
          <a:prstGeom prst="rect">
            <a:avLst/>
          </a:prstGeom>
        </p:spPr>
        <p:txBody>
          <a:bodyPr lIns="0" tIns="0" rIns="0" bIns="0" rtlCol="0" anchor="t">
            <a:spAutoFit/>
          </a:bodyPr>
          <a:lstStyle/>
          <a:p>
            <a:pPr>
              <a:lnSpc>
                <a:spcPts val="8745"/>
              </a:lnSpc>
            </a:pPr>
            <a:r>
              <a:rPr lang="en-US" sz="5500">
                <a:solidFill>
                  <a:srgbClr val="360740"/>
                </a:solidFill>
                <a:latin typeface="Noticia Text Bold"/>
              </a:rPr>
              <a:t>2. Phân tích hệ thống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957</Words>
  <Application>Microsoft Office PowerPoint</Application>
  <PresentationFormat>Custom</PresentationFormat>
  <Paragraphs>89</Paragraphs>
  <Slides>22</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Noticia Text Bold</vt:lpstr>
      <vt:lpstr>Calibri</vt:lpstr>
      <vt:lpstr>Arial</vt:lpstr>
      <vt:lpstr>DejaVu Serif</vt:lpstr>
      <vt:lpstr>Noto Serif Bold</vt:lpstr>
      <vt:lpstr>Muli Bold</vt:lpstr>
      <vt:lpstr>Tahoma</vt:lpstr>
      <vt:lpstr>Noto Sans</vt:lpstr>
      <vt:lpstr>Noto Sans Bold</vt:lpstr>
      <vt:lpstr>Noto Serif</vt:lpstr>
      <vt:lpstr>Montserrat Classic Bold</vt:lpstr>
      <vt:lpstr>Alegreya</vt:lpstr>
      <vt:lpstr>Public Sans Bold</vt:lpstr>
      <vt:lpstr>Muli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TMDT</dc:title>
  <cp:lastModifiedBy>nguyenhuynhphungthien@gmail.com</cp:lastModifiedBy>
  <cp:revision>2</cp:revision>
  <dcterms:created xsi:type="dcterms:W3CDTF">2006-08-16T00:00:00Z</dcterms:created>
  <dcterms:modified xsi:type="dcterms:W3CDTF">2023-12-17T14:41:18Z</dcterms:modified>
  <dc:identifier>DAF3PAf7tYY</dc:identifier>
</cp:coreProperties>
</file>